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81" r:id="rId2"/>
    <p:sldId id="282" r:id="rId3"/>
    <p:sldId id="283" r:id="rId4"/>
    <p:sldId id="284" r:id="rId5"/>
    <p:sldId id="285" r:id="rId6"/>
    <p:sldId id="286" r:id="rId7"/>
    <p:sldId id="287" r:id="rId8"/>
  </p:sldIdLst>
  <p:sldSz cx="6858000" cy="9906000" type="A4"/>
  <p:notesSz cx="6888163" cy="100203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5B400"/>
    <a:srgbClr val="88B800"/>
    <a:srgbClr val="99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349" autoAdjust="0"/>
    <p:restoredTop sz="94964" autoAdjust="0"/>
  </p:normalViewPr>
  <p:slideViewPr>
    <p:cSldViewPr>
      <p:cViewPr varScale="1">
        <p:scale>
          <a:sx n="57" d="100"/>
          <a:sy n="57" d="100"/>
        </p:scale>
        <p:origin x="2659" y="48"/>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871" cy="501015"/>
          </a:xfrm>
          <a:prstGeom prst="rect">
            <a:avLst/>
          </a:prstGeom>
        </p:spPr>
        <p:txBody>
          <a:bodyPr vert="horz" lIns="92007" tIns="46003" rIns="92007" bIns="46003" rtlCol="0"/>
          <a:lstStyle>
            <a:lvl1pPr algn="l">
              <a:defRPr sz="1200"/>
            </a:lvl1pPr>
          </a:lstStyle>
          <a:p>
            <a:endParaRPr lang="en-GB"/>
          </a:p>
        </p:txBody>
      </p:sp>
      <p:sp>
        <p:nvSpPr>
          <p:cNvPr id="3" name="Date Placeholder 2"/>
          <p:cNvSpPr>
            <a:spLocks noGrp="1"/>
          </p:cNvSpPr>
          <p:nvPr>
            <p:ph type="dt" idx="1"/>
          </p:nvPr>
        </p:nvSpPr>
        <p:spPr>
          <a:xfrm>
            <a:off x="3901698" y="0"/>
            <a:ext cx="2984871" cy="501015"/>
          </a:xfrm>
          <a:prstGeom prst="rect">
            <a:avLst/>
          </a:prstGeom>
        </p:spPr>
        <p:txBody>
          <a:bodyPr vert="horz" lIns="92007" tIns="46003" rIns="92007" bIns="46003" rtlCol="0"/>
          <a:lstStyle>
            <a:lvl1pPr algn="r">
              <a:defRPr sz="1200"/>
            </a:lvl1pPr>
          </a:lstStyle>
          <a:p>
            <a:fld id="{C91E7E43-67D7-47E9-89DC-C8AC04C5F1FA}" type="datetimeFigureOut">
              <a:rPr lang="en-GB" smtClean="0"/>
              <a:t>15/06/2021</a:t>
            </a:fld>
            <a:endParaRPr lang="en-GB"/>
          </a:p>
        </p:txBody>
      </p:sp>
      <p:sp>
        <p:nvSpPr>
          <p:cNvPr id="4" name="Slide Image Placeholder 3"/>
          <p:cNvSpPr>
            <a:spLocks noGrp="1" noRot="1" noChangeAspect="1"/>
          </p:cNvSpPr>
          <p:nvPr>
            <p:ph type="sldImg" idx="2"/>
          </p:nvPr>
        </p:nvSpPr>
        <p:spPr>
          <a:xfrm>
            <a:off x="2144713" y="752475"/>
            <a:ext cx="2598737" cy="3756025"/>
          </a:xfrm>
          <a:prstGeom prst="rect">
            <a:avLst/>
          </a:prstGeom>
          <a:noFill/>
          <a:ln w="12700">
            <a:solidFill>
              <a:prstClr val="black"/>
            </a:solidFill>
          </a:ln>
        </p:spPr>
        <p:txBody>
          <a:bodyPr vert="horz" lIns="92007" tIns="46003" rIns="92007" bIns="46003" rtlCol="0" anchor="ctr"/>
          <a:lstStyle/>
          <a:p>
            <a:endParaRPr lang="en-GB"/>
          </a:p>
        </p:txBody>
      </p:sp>
      <p:sp>
        <p:nvSpPr>
          <p:cNvPr id="5" name="Notes Placeholder 4"/>
          <p:cNvSpPr>
            <a:spLocks noGrp="1"/>
          </p:cNvSpPr>
          <p:nvPr>
            <p:ph type="body" sz="quarter" idx="3"/>
          </p:nvPr>
        </p:nvSpPr>
        <p:spPr>
          <a:xfrm>
            <a:off x="688817" y="4759643"/>
            <a:ext cx="5510530" cy="4509135"/>
          </a:xfrm>
          <a:prstGeom prst="rect">
            <a:avLst/>
          </a:prstGeom>
        </p:spPr>
        <p:txBody>
          <a:bodyPr vert="horz" lIns="92007" tIns="46003" rIns="92007" bIns="4600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517546"/>
            <a:ext cx="2984871" cy="501015"/>
          </a:xfrm>
          <a:prstGeom prst="rect">
            <a:avLst/>
          </a:prstGeom>
        </p:spPr>
        <p:txBody>
          <a:bodyPr vert="horz" lIns="92007" tIns="46003" rIns="92007" bIns="46003" rtlCol="0" anchor="b"/>
          <a:lstStyle>
            <a:lvl1pPr algn="l">
              <a:defRPr sz="1200"/>
            </a:lvl1pPr>
          </a:lstStyle>
          <a:p>
            <a:endParaRPr lang="en-GB"/>
          </a:p>
        </p:txBody>
      </p:sp>
      <p:sp>
        <p:nvSpPr>
          <p:cNvPr id="7" name="Slide Number Placeholder 6"/>
          <p:cNvSpPr>
            <a:spLocks noGrp="1"/>
          </p:cNvSpPr>
          <p:nvPr>
            <p:ph type="sldNum" sz="quarter" idx="5"/>
          </p:nvPr>
        </p:nvSpPr>
        <p:spPr>
          <a:xfrm>
            <a:off x="3901698" y="9517546"/>
            <a:ext cx="2984871" cy="501015"/>
          </a:xfrm>
          <a:prstGeom prst="rect">
            <a:avLst/>
          </a:prstGeom>
        </p:spPr>
        <p:txBody>
          <a:bodyPr vert="horz" lIns="92007" tIns="46003" rIns="92007" bIns="46003" rtlCol="0" anchor="b"/>
          <a:lstStyle>
            <a:lvl1pPr algn="r">
              <a:defRPr sz="1200"/>
            </a:lvl1pPr>
          </a:lstStyle>
          <a:p>
            <a:fld id="{D94DE390-3C7A-49A4-8B23-5EDC7E1CFD92}" type="slidenum">
              <a:rPr lang="en-GB" smtClean="0"/>
              <a:t>‹#›</a:t>
            </a:fld>
            <a:endParaRPr lang="en-GB"/>
          </a:p>
        </p:txBody>
      </p:sp>
    </p:spTree>
    <p:extLst>
      <p:ext uri="{BB962C8B-B14F-4D97-AF65-F5344CB8AC3E}">
        <p14:creationId xmlns:p14="http://schemas.microsoft.com/office/powerpoint/2010/main" val="228192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94DE390-3C7A-49A4-8B23-5EDC7E1CFD92}" type="slidenum">
              <a:rPr lang="en-GB" smtClean="0"/>
              <a:t>1</a:t>
            </a:fld>
            <a:endParaRPr lang="en-GB"/>
          </a:p>
        </p:txBody>
      </p:sp>
    </p:spTree>
    <p:extLst>
      <p:ext uri="{BB962C8B-B14F-4D97-AF65-F5344CB8AC3E}">
        <p14:creationId xmlns:p14="http://schemas.microsoft.com/office/powerpoint/2010/main" val="17757586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3077283"/>
            <a:ext cx="5829300" cy="2123369"/>
          </a:xfrm>
        </p:spPr>
        <p:txBody>
          <a:bodyPr/>
          <a:lstStyle/>
          <a:p>
            <a:r>
              <a:rPr lang="en-US"/>
              <a:t>Click to edit Master title style</a:t>
            </a:r>
            <a:endParaRPr lang="en-GB"/>
          </a:p>
        </p:txBody>
      </p:sp>
      <p:sp>
        <p:nvSpPr>
          <p:cNvPr id="3" name="Subtitle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5EA23FD5-18B2-4750-B8BC-2061DA673DD8}" type="datetime1">
              <a:rPr lang="en-GB" smtClean="0"/>
              <a:t>15/06/2021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C0DDF8A-A68F-4B0C-97EB-5420A5755473}" type="slidenum">
              <a:rPr lang="en-GB" smtClean="0"/>
              <a:t>‹#›</a:t>
            </a:fld>
            <a:endParaRPr lang="en-GB"/>
          </a:p>
        </p:txBody>
      </p:sp>
    </p:spTree>
    <p:extLst>
      <p:ext uri="{BB962C8B-B14F-4D97-AF65-F5344CB8AC3E}">
        <p14:creationId xmlns:p14="http://schemas.microsoft.com/office/powerpoint/2010/main" val="7082376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C53F2E7-A1D1-4516-9DB2-C47DF95672FB}" type="datetime1">
              <a:rPr lang="en-GB" smtClean="0"/>
              <a:t>15/06/2021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C0DDF8A-A68F-4B0C-97EB-5420A5755473}" type="slidenum">
              <a:rPr lang="en-GB" smtClean="0"/>
              <a:t>‹#›</a:t>
            </a:fld>
            <a:endParaRPr lang="en-GB"/>
          </a:p>
        </p:txBody>
      </p:sp>
    </p:spTree>
    <p:extLst>
      <p:ext uri="{BB962C8B-B14F-4D97-AF65-F5344CB8AC3E}">
        <p14:creationId xmlns:p14="http://schemas.microsoft.com/office/powerpoint/2010/main" val="36349421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7" y="529697"/>
            <a:ext cx="1157288" cy="1126807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257176" y="529697"/>
            <a:ext cx="3357563" cy="112680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8A09D4B-05B4-492A-BE60-448B1790D9B8}" type="datetime1">
              <a:rPr lang="en-GB" smtClean="0"/>
              <a:t>15/06/2021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C0DDF8A-A68F-4B0C-97EB-5420A5755473}" type="slidenum">
              <a:rPr lang="en-GB" smtClean="0"/>
              <a:t>‹#›</a:t>
            </a:fld>
            <a:endParaRPr lang="en-GB"/>
          </a:p>
        </p:txBody>
      </p:sp>
    </p:spTree>
    <p:extLst>
      <p:ext uri="{BB962C8B-B14F-4D97-AF65-F5344CB8AC3E}">
        <p14:creationId xmlns:p14="http://schemas.microsoft.com/office/powerpoint/2010/main" val="41382152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03A06F0-2C8E-4226-9FFF-0A24CE48EF0A}" type="datetime1">
              <a:rPr lang="en-GB" smtClean="0"/>
              <a:t>15/06/2021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C0DDF8A-A68F-4B0C-97EB-5420A5755473}" type="slidenum">
              <a:rPr lang="en-GB" smtClean="0"/>
              <a:t>‹#›</a:t>
            </a:fld>
            <a:endParaRPr lang="en-GB"/>
          </a:p>
        </p:txBody>
      </p:sp>
    </p:spTree>
    <p:extLst>
      <p:ext uri="{BB962C8B-B14F-4D97-AF65-F5344CB8AC3E}">
        <p14:creationId xmlns:p14="http://schemas.microsoft.com/office/powerpoint/2010/main" val="8384465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6365522"/>
            <a:ext cx="5829300" cy="1967442"/>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541735" y="4198587"/>
            <a:ext cx="5829300" cy="21669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0A96F1B-BD09-4F0C-9306-A1C77D1AABEF}" type="datetime1">
              <a:rPr lang="en-GB" smtClean="0"/>
              <a:t>15/06/2021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C0DDF8A-A68F-4B0C-97EB-5420A5755473}" type="slidenum">
              <a:rPr lang="en-GB" smtClean="0"/>
              <a:t>‹#›</a:t>
            </a:fld>
            <a:endParaRPr lang="en-GB"/>
          </a:p>
        </p:txBody>
      </p:sp>
    </p:spTree>
    <p:extLst>
      <p:ext uri="{BB962C8B-B14F-4D97-AF65-F5344CB8AC3E}">
        <p14:creationId xmlns:p14="http://schemas.microsoft.com/office/powerpoint/2010/main" val="40435844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257176" y="3081867"/>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2628901" y="3081867"/>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5E2584B2-9878-46AE-8C0D-C15EE989B5AB}" type="datetime1">
              <a:rPr lang="en-GB" smtClean="0"/>
              <a:t>15/06/2021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C0DDF8A-A68F-4B0C-97EB-5420A5755473}" type="slidenum">
              <a:rPr lang="en-GB" smtClean="0"/>
              <a:t>‹#›</a:t>
            </a:fld>
            <a:endParaRPr lang="en-GB"/>
          </a:p>
        </p:txBody>
      </p:sp>
    </p:spTree>
    <p:extLst>
      <p:ext uri="{BB962C8B-B14F-4D97-AF65-F5344CB8AC3E}">
        <p14:creationId xmlns:p14="http://schemas.microsoft.com/office/powerpoint/2010/main" val="28084365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96699"/>
            <a:ext cx="6172200" cy="1651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3483770"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70"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8C0799ED-CA04-4F96-9DD9-FCE1DEBCDFBC}" type="datetime1">
              <a:rPr lang="en-GB" smtClean="0"/>
              <a:t>15/06/2021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C0DDF8A-A68F-4B0C-97EB-5420A5755473}" type="slidenum">
              <a:rPr lang="en-GB" smtClean="0"/>
              <a:t>‹#›</a:t>
            </a:fld>
            <a:endParaRPr lang="en-GB"/>
          </a:p>
        </p:txBody>
      </p:sp>
    </p:spTree>
    <p:extLst>
      <p:ext uri="{BB962C8B-B14F-4D97-AF65-F5344CB8AC3E}">
        <p14:creationId xmlns:p14="http://schemas.microsoft.com/office/powerpoint/2010/main" val="17635148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4D2D9FAC-A65C-4C92-A3BF-56144EE1C5C2}" type="datetime1">
              <a:rPr lang="en-GB" smtClean="0"/>
              <a:t>15/06/2021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C0DDF8A-A68F-4B0C-97EB-5420A5755473}" type="slidenum">
              <a:rPr lang="en-GB" smtClean="0"/>
              <a:t>‹#›</a:t>
            </a:fld>
            <a:endParaRPr lang="en-GB"/>
          </a:p>
        </p:txBody>
      </p:sp>
    </p:spTree>
    <p:extLst>
      <p:ext uri="{BB962C8B-B14F-4D97-AF65-F5344CB8AC3E}">
        <p14:creationId xmlns:p14="http://schemas.microsoft.com/office/powerpoint/2010/main" val="31815520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C08AF8-1172-44FB-96CB-3607A7D3C9AA}" type="datetime1">
              <a:rPr lang="en-GB" smtClean="0"/>
              <a:t>15/06/2021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C0DDF8A-A68F-4B0C-97EB-5420A5755473}" type="slidenum">
              <a:rPr lang="en-GB" smtClean="0"/>
              <a:t>‹#›</a:t>
            </a:fld>
            <a:endParaRPr lang="en-GB"/>
          </a:p>
        </p:txBody>
      </p:sp>
    </p:spTree>
    <p:extLst>
      <p:ext uri="{BB962C8B-B14F-4D97-AF65-F5344CB8AC3E}">
        <p14:creationId xmlns:p14="http://schemas.microsoft.com/office/powerpoint/2010/main" val="5906818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1" y="394406"/>
            <a:ext cx="2256235" cy="1678517"/>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2681288"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342901"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1FA5FCD-16FA-4BDD-B714-9497BF6695C4}" type="datetime1">
              <a:rPr lang="en-GB" smtClean="0"/>
              <a:t>15/06/2021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C0DDF8A-A68F-4B0C-97EB-5420A5755473}" type="slidenum">
              <a:rPr lang="en-GB" smtClean="0"/>
              <a:t>‹#›</a:t>
            </a:fld>
            <a:endParaRPr lang="en-GB"/>
          </a:p>
        </p:txBody>
      </p:sp>
    </p:spTree>
    <p:extLst>
      <p:ext uri="{BB962C8B-B14F-4D97-AF65-F5344CB8AC3E}">
        <p14:creationId xmlns:p14="http://schemas.microsoft.com/office/powerpoint/2010/main" val="847714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934201"/>
            <a:ext cx="4114800" cy="818622"/>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344216" y="7752823"/>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D1D42AC-B808-4EFB-B3B4-1F0AFBAE024D}" type="datetime1">
              <a:rPr lang="en-GB" smtClean="0"/>
              <a:t>15/06/2021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C0DDF8A-A68F-4B0C-97EB-5420A5755473}" type="slidenum">
              <a:rPr lang="en-GB" smtClean="0"/>
              <a:t>‹#›</a:t>
            </a:fld>
            <a:endParaRPr lang="en-GB"/>
          </a:p>
        </p:txBody>
      </p:sp>
    </p:spTree>
    <p:extLst>
      <p:ext uri="{BB962C8B-B14F-4D97-AF65-F5344CB8AC3E}">
        <p14:creationId xmlns:p14="http://schemas.microsoft.com/office/powerpoint/2010/main" val="2728131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342900" y="9181396"/>
            <a:ext cx="1600200" cy="527402"/>
          </a:xfrm>
          <a:prstGeom prst="rect">
            <a:avLst/>
          </a:prstGeom>
        </p:spPr>
        <p:txBody>
          <a:bodyPr vert="horz" lIns="91440" tIns="45720" rIns="91440" bIns="45720" rtlCol="0" anchor="ctr"/>
          <a:lstStyle>
            <a:lvl1pPr algn="l">
              <a:defRPr sz="1200">
                <a:solidFill>
                  <a:schemeClr val="tx1">
                    <a:tint val="75000"/>
                  </a:schemeClr>
                </a:solidFill>
              </a:defRPr>
            </a:lvl1pPr>
          </a:lstStyle>
          <a:p>
            <a:fld id="{9EAAC15E-94EB-4F21-8804-66CC1841F1E1}" type="datetime1">
              <a:rPr lang="en-GB" smtClean="0"/>
              <a:t>15/06/2021</a:t>
            </a:fld>
            <a:endParaRPr lang="en-GB"/>
          </a:p>
        </p:txBody>
      </p:sp>
      <p:sp>
        <p:nvSpPr>
          <p:cNvPr id="5" name="Footer Placeholder 4"/>
          <p:cNvSpPr>
            <a:spLocks noGrp="1"/>
          </p:cNvSpPr>
          <p:nvPr>
            <p:ph type="ftr" sz="quarter" idx="3"/>
          </p:nvPr>
        </p:nvSpPr>
        <p:spPr>
          <a:xfrm>
            <a:off x="2343150" y="9181396"/>
            <a:ext cx="2171700" cy="52740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914900" y="9181396"/>
            <a:ext cx="1600200" cy="527402"/>
          </a:xfrm>
          <a:prstGeom prst="rect">
            <a:avLst/>
          </a:prstGeom>
        </p:spPr>
        <p:txBody>
          <a:bodyPr vert="horz" lIns="91440" tIns="45720" rIns="91440" bIns="45720" rtlCol="0" anchor="ctr"/>
          <a:lstStyle>
            <a:lvl1pPr algn="r">
              <a:defRPr sz="1200">
                <a:solidFill>
                  <a:schemeClr val="tx1">
                    <a:tint val="75000"/>
                  </a:schemeClr>
                </a:solidFill>
              </a:defRPr>
            </a:lvl1pPr>
          </a:lstStyle>
          <a:p>
            <a:fld id="{FC0DDF8A-A68F-4B0C-97EB-5420A5755473}" type="slidenum">
              <a:rPr lang="en-GB" smtClean="0"/>
              <a:t>‹#›</a:t>
            </a:fld>
            <a:endParaRPr lang="en-GB"/>
          </a:p>
        </p:txBody>
      </p:sp>
    </p:spTree>
    <p:extLst>
      <p:ext uri="{BB962C8B-B14F-4D97-AF65-F5344CB8AC3E}">
        <p14:creationId xmlns:p14="http://schemas.microsoft.com/office/powerpoint/2010/main" val="27766879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jpe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png"/><Relationship Id="rId9" Type="http://schemas.openxmlformats.org/officeDocument/2006/relationships/image" Target="../media/image7.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C:\Users\Andrew\Dropbox\Business Folder\Stationery\Logo Treetops\Treetop logo no words.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14678" y="8013943"/>
            <a:ext cx="1828643" cy="1781342"/>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48530" y="101728"/>
            <a:ext cx="3760940" cy="940235"/>
          </a:xfrm>
          <a:prstGeom prst="rect">
            <a:avLst/>
          </a:prstGeom>
        </p:spPr>
      </p:pic>
      <p:sp>
        <p:nvSpPr>
          <p:cNvPr id="5" name="Rectangle 4"/>
          <p:cNvSpPr/>
          <p:nvPr/>
        </p:nvSpPr>
        <p:spPr>
          <a:xfrm>
            <a:off x="-19075" y="0"/>
            <a:ext cx="6858000" cy="6955750"/>
          </a:xfrm>
          <a:prstGeom prst="rect">
            <a:avLst/>
          </a:prstGeom>
        </p:spPr>
        <p:txBody>
          <a:bodyPr wrap="square">
            <a:spAutoFit/>
          </a:bodyPr>
          <a:lstStyle/>
          <a:p>
            <a:endParaRPr lang="en-GB" sz="1100" dirty="0"/>
          </a:p>
          <a:p>
            <a:endParaRPr lang="en-GB" sz="1100" dirty="0"/>
          </a:p>
          <a:p>
            <a:endParaRPr lang="en-GB" sz="1100" dirty="0"/>
          </a:p>
          <a:p>
            <a:endParaRPr lang="en-GB" sz="1100" dirty="0"/>
          </a:p>
          <a:p>
            <a:endParaRPr lang="en-GB" sz="1100" dirty="0"/>
          </a:p>
          <a:p>
            <a:endParaRPr lang="en-GB" sz="1100" dirty="0"/>
          </a:p>
          <a:p>
            <a:r>
              <a:rPr lang="en-GB" sz="1100" b="1" u="sng" dirty="0"/>
              <a:t>Our Ethos</a:t>
            </a:r>
          </a:p>
          <a:p>
            <a:endParaRPr lang="en-GB" sz="1100" dirty="0"/>
          </a:p>
          <a:p>
            <a:r>
              <a:rPr lang="en-GB" sz="1200" b="1" dirty="0"/>
              <a:t>1. We strive to provide a warm, </a:t>
            </a:r>
            <a:r>
              <a:rPr lang="en-GB" sz="1200" b="1" dirty="0">
                <a:solidFill>
                  <a:srgbClr val="88B800"/>
                </a:solidFill>
              </a:rPr>
              <a:t>natural</a:t>
            </a:r>
            <a:r>
              <a:rPr lang="en-GB" sz="1200" b="1" dirty="0"/>
              <a:t>, home from home environment</a:t>
            </a:r>
          </a:p>
          <a:p>
            <a:endParaRPr lang="en-GB" sz="1100" dirty="0"/>
          </a:p>
          <a:p>
            <a:r>
              <a:rPr lang="en-GB" sz="1100" dirty="0"/>
              <a:t>We do this by creating a beautiful, engaging and stimulating setting for our children. We use lots of natural colours, textures and themes inside, as well as encouraging lots of outdoor play. You won’t find any distracting, garish colours in our nursery, we love muted tones and tactile sensory resources which our children love to explore.</a:t>
            </a:r>
          </a:p>
          <a:p>
            <a:endParaRPr lang="en-GB" sz="1100" dirty="0"/>
          </a:p>
          <a:p>
            <a:r>
              <a:rPr lang="en-GB" sz="1200" b="1" dirty="0"/>
              <a:t>2. We appreciate that every child is </a:t>
            </a:r>
            <a:r>
              <a:rPr lang="en-GB" sz="1200" b="1" dirty="0">
                <a:solidFill>
                  <a:srgbClr val="88B800"/>
                </a:solidFill>
              </a:rPr>
              <a:t>unique</a:t>
            </a:r>
            <a:r>
              <a:rPr lang="en-GB" sz="1200" b="1" dirty="0"/>
              <a:t>, and encourage, respect and celebrate individuality </a:t>
            </a:r>
          </a:p>
          <a:p>
            <a:endParaRPr lang="en-GB" sz="1100" dirty="0"/>
          </a:p>
          <a:p>
            <a:r>
              <a:rPr lang="en-GB" sz="1100" dirty="0"/>
              <a:t>We achieve this by forming strong working partnerships with our families and listening to the opinions and wishes of all our parents/carers and children. We champion an inclusive learning environment and will support the differing needs of our children and families. We encourage all of our families to share with us their unique cultures and traditions whilst striving to foster a sense of belonging and community in all of our children.</a:t>
            </a:r>
          </a:p>
          <a:p>
            <a:endParaRPr lang="en-GB" sz="1100" dirty="0"/>
          </a:p>
          <a:p>
            <a:r>
              <a:rPr lang="en-GB" sz="1200" b="1" dirty="0"/>
              <a:t>3. We believe in genuine child led play, where children have </a:t>
            </a:r>
            <a:r>
              <a:rPr lang="en-GB" sz="1200" b="1" dirty="0">
                <a:solidFill>
                  <a:srgbClr val="88B800"/>
                </a:solidFill>
              </a:rPr>
              <a:t>freedom </a:t>
            </a:r>
            <a:r>
              <a:rPr lang="en-GB" sz="1200" b="1" dirty="0"/>
              <a:t>of choice and self-expression</a:t>
            </a:r>
          </a:p>
          <a:p>
            <a:endParaRPr lang="en-GB" sz="1100" dirty="0"/>
          </a:p>
          <a:p>
            <a:r>
              <a:rPr lang="en-GB" sz="1100" dirty="0"/>
              <a:t>Of course we are there to support, guide and encourage our children, but we think that children learn best when given an environment in which they can choose, try and learn for themselves. This builds confidence, promotes independence and enables them to become self-motivated learners – helping them to achieve their very best.</a:t>
            </a:r>
          </a:p>
          <a:p>
            <a:endParaRPr lang="en-GB" sz="1200" dirty="0"/>
          </a:p>
          <a:p>
            <a:r>
              <a:rPr lang="en-GB" sz="1200" b="1" dirty="0"/>
              <a:t>4. We are huge advocates of a </a:t>
            </a:r>
            <a:r>
              <a:rPr lang="en-GB" sz="1200" b="1" dirty="0">
                <a:solidFill>
                  <a:srgbClr val="88B800"/>
                </a:solidFill>
              </a:rPr>
              <a:t>healthy</a:t>
            </a:r>
            <a:r>
              <a:rPr lang="en-GB" sz="1200" b="1" dirty="0"/>
              <a:t> early years, ensuring the best start possible for all children</a:t>
            </a:r>
          </a:p>
          <a:p>
            <a:endParaRPr lang="en-GB" sz="1100" dirty="0"/>
          </a:p>
          <a:p>
            <a:r>
              <a:rPr lang="en-GB" sz="1100" dirty="0"/>
              <a:t>We understand that as early years practitioners we have an integral role in shaping the choices our children make around health and well-being. We aim to help build strong foundations with regard to healthy eating and physical activity which will benefit our children both now and later in life. As such we will be providing free healthy snacks to all of our children.</a:t>
            </a:r>
          </a:p>
          <a:p>
            <a:endParaRPr lang="en-GB" sz="1100" b="1" dirty="0"/>
          </a:p>
          <a:p>
            <a:r>
              <a:rPr lang="en-GB" sz="1200" b="1" dirty="0"/>
              <a:t>5. We believe that children learn best and thrive when having </a:t>
            </a:r>
            <a:r>
              <a:rPr lang="en-GB" sz="1200" b="1" dirty="0">
                <a:solidFill>
                  <a:srgbClr val="88B800"/>
                </a:solidFill>
              </a:rPr>
              <a:t>fun</a:t>
            </a:r>
          </a:p>
          <a:p>
            <a:endParaRPr lang="en-GB" sz="1100" dirty="0"/>
          </a:p>
          <a:p>
            <a:r>
              <a:rPr lang="en-GB" sz="1100" dirty="0"/>
              <a:t>When children are having fun, learning comes naturally and easy. Children are much more likely to remember their experiences and this learning will stay with them as they develop and grow. When children enjoy their play this promotes a healthy desire to learn both now and later in life.</a:t>
            </a:r>
          </a:p>
          <a:p>
            <a:endParaRPr lang="en-US" sz="1100" dirty="0"/>
          </a:p>
        </p:txBody>
      </p:sp>
      <p:pic>
        <p:nvPicPr>
          <p:cNvPr id="12" name="Picture 1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415014">
            <a:off x="4631474" y="8308602"/>
            <a:ext cx="2095950" cy="1455949"/>
          </a:xfrm>
          <a:prstGeom prst="rect">
            <a:avLst/>
          </a:prstGeom>
        </p:spPr>
      </p:pic>
      <p:pic>
        <p:nvPicPr>
          <p:cNvPr id="2" name="Picture 2" descr="C:\Users\Andrew\Dropbox\Business Folder\Stationery\Logo Treetops\Trees logo orange large cmyk.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4206" y="23041"/>
            <a:ext cx="1045978" cy="1018922"/>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C:\Users\Andrew\Desktop\Website\Photos For Gallery\Mini Beast Hotel.jp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rot="399816">
            <a:off x="4157763" y="6748229"/>
            <a:ext cx="2303413" cy="1727560"/>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Andrew\Desktop\Website\Photos For Gallery\Woodland Tray.jpg"/>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t="18393" b="24623"/>
          <a:stretch/>
        </p:blipFill>
        <p:spPr bwMode="auto">
          <a:xfrm rot="21191940">
            <a:off x="332656" y="8165148"/>
            <a:ext cx="1946502" cy="1478931"/>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986531" y="6874949"/>
            <a:ext cx="1966661" cy="147412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277898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6858000" cy="9910405"/>
          </a:xfrm>
          <a:prstGeom prst="rect">
            <a:avLst/>
          </a:prstGeom>
        </p:spPr>
        <p:txBody>
          <a:bodyPr wrap="square">
            <a:spAutoFit/>
          </a:bodyPr>
          <a:lstStyle/>
          <a:p>
            <a:r>
              <a:rPr lang="en-US" sz="1100" b="1" u="sng" dirty="0"/>
              <a:t>Sessions</a:t>
            </a:r>
            <a:endParaRPr lang="en-GB" sz="1100" b="1" u="sng" dirty="0"/>
          </a:p>
          <a:p>
            <a:r>
              <a:rPr lang="en-GB" sz="1100" dirty="0"/>
              <a:t>At Treetops Nursery </a:t>
            </a:r>
            <a:r>
              <a:rPr lang="en-GB" sz="1100" dirty="0" err="1"/>
              <a:t>Hethersett</a:t>
            </a:r>
            <a:r>
              <a:rPr lang="en-GB" sz="1100" dirty="0"/>
              <a:t> we appreciate the need for </a:t>
            </a:r>
            <a:r>
              <a:rPr lang="en-GB" sz="1100" i="1" dirty="0"/>
              <a:t>flexible</a:t>
            </a:r>
            <a:r>
              <a:rPr lang="en-GB" sz="1100" dirty="0"/>
              <a:t>, high quality childcare. As such, unlike many other nurseries we offer a variety of drop off and collection times. This means our parents/carers can access between 3 and 8 hours of childcare per day, choosing bespoke childcare options to meet their individual needs.</a:t>
            </a:r>
          </a:p>
          <a:p>
            <a:endParaRPr lang="en-GB" sz="1100" dirty="0"/>
          </a:p>
          <a:p>
            <a:endParaRPr lang="en-GB" sz="1100" dirty="0"/>
          </a:p>
          <a:p>
            <a:pPr marL="171450" indent="-171450">
              <a:buFont typeface="Arial" panose="020B0604020202020204" pitchFamily="34" charset="0"/>
              <a:buChar char="•"/>
            </a:pPr>
            <a:endParaRPr lang="en-US" sz="1100" dirty="0"/>
          </a:p>
          <a:p>
            <a:endParaRPr lang="en-US" sz="1100" dirty="0"/>
          </a:p>
          <a:p>
            <a:endParaRPr lang="en-US" sz="1100" dirty="0"/>
          </a:p>
          <a:p>
            <a:endParaRPr lang="en-US" sz="1100" dirty="0"/>
          </a:p>
          <a:p>
            <a:endParaRPr lang="en-US" sz="1100" dirty="0"/>
          </a:p>
          <a:p>
            <a:r>
              <a:rPr lang="en-US" sz="1100" dirty="0"/>
              <a:t>We ask that whatever your contracted drop off and collection time, you are ready for when the nursery doors open. This means that drop off and collection times run smoothly for children, parents and staff alike.</a:t>
            </a:r>
          </a:p>
          <a:p>
            <a:endParaRPr lang="en-US" sz="1100" dirty="0"/>
          </a:p>
          <a:p>
            <a:r>
              <a:rPr lang="en-GB" sz="1100" b="1" u="sng" dirty="0"/>
              <a:t>Fees</a:t>
            </a:r>
          </a:p>
          <a:p>
            <a:r>
              <a:rPr lang="en-GB" sz="1100" dirty="0"/>
              <a:t>We accept Government funding for children aged 3 and 4 years. All children are eligible for 15 hours of free childcare from the term following their 3rd birthday, up until they start school. For some working families this increases to 30 hours, you can find out more information here </a:t>
            </a:r>
            <a:r>
              <a:rPr lang="en-GB" sz="1100" u="sng" dirty="0"/>
              <a:t>https://www.norfolk.gov.uk/children-and-families/childcare-and-early-learning/free-childcare-and-learning/free-childcare-for-working-parents-of-3-and-4-year-olds.</a:t>
            </a:r>
          </a:p>
          <a:p>
            <a:endParaRPr lang="en-GB" sz="1100" dirty="0"/>
          </a:p>
          <a:p>
            <a:r>
              <a:rPr lang="en-GB" sz="1100" dirty="0"/>
              <a:t>Some 2 year olds are also eligible for 15 hours of funding per week, depending on family income. For more information on 2 year funding please see  </a:t>
            </a:r>
            <a:r>
              <a:rPr lang="en-GB" sz="1100" u="sng" dirty="0"/>
              <a:t>www.norfolk.gov.uk/children-and-families/childcare-and-early-learning </a:t>
            </a:r>
            <a:r>
              <a:rPr lang="en-GB" sz="1100" dirty="0"/>
              <a:t>or contact us on 07943 443 270 or at Treetopsnurseryhethersett@hotmail.com.</a:t>
            </a:r>
          </a:p>
          <a:p>
            <a:endParaRPr lang="en-GB" sz="1100" dirty="0"/>
          </a:p>
          <a:p>
            <a:r>
              <a:rPr lang="en-GB" sz="1100" dirty="0"/>
              <a:t>Parents/carers are also able to pay the nursery directly for sessions at a cost of £4.50 per hour. Fees are paid each half term by either cash or bank transfer and we also accept employer childcare vouchers and tax free childcare.</a:t>
            </a:r>
          </a:p>
          <a:p>
            <a:endParaRPr lang="en-GB" sz="1100" dirty="0"/>
          </a:p>
          <a:p>
            <a:r>
              <a:rPr lang="en-GB" sz="1100" dirty="0"/>
              <a:t>We would like to remind you that if you are away your place still has to be paid for as we have set costs which need to be covered. Also, if you choose to leave Treetops Nursery we require a minimum of one months’ notice, fully paid.</a:t>
            </a:r>
            <a:endParaRPr lang="en-US" sz="1100" dirty="0"/>
          </a:p>
          <a:p>
            <a:endParaRPr lang="en-US" sz="1100" dirty="0"/>
          </a:p>
          <a:p>
            <a:r>
              <a:rPr lang="en-US" sz="1100" b="1" u="sng" dirty="0"/>
              <a:t>Consumables </a:t>
            </a:r>
          </a:p>
          <a:p>
            <a:r>
              <a:rPr lang="en-US" sz="1100" dirty="0"/>
              <a:t>We have a voluntary consumables charge which is 50p per session. This is a voluntary payment which helps us to ensure we can offer outstanding activities every day throughout our nurseries &amp; covers every day items such as snack, wipes, cleaning materials etc. </a:t>
            </a:r>
          </a:p>
          <a:p>
            <a:endParaRPr lang="en-US" sz="1100" dirty="0"/>
          </a:p>
          <a:p>
            <a:r>
              <a:rPr lang="en-US" sz="1100" b="1" u="sng" dirty="0"/>
              <a:t>Key person</a:t>
            </a:r>
            <a:endParaRPr lang="en-GB" sz="1100" b="1" u="sng" dirty="0"/>
          </a:p>
          <a:p>
            <a:r>
              <a:rPr lang="en-GB" sz="1100" dirty="0"/>
              <a:t>When your child comes to Treetops Nursery they will be allocated a ‘Key person’. This is a member of staff who will be in the majority, if not all of your child’s sessions. They will be your main point of contact during your child’s time with us and will oversee your child’s individual needs and learning journey.</a:t>
            </a:r>
          </a:p>
          <a:p>
            <a:endParaRPr lang="en-US" sz="1100" dirty="0"/>
          </a:p>
          <a:p>
            <a:r>
              <a:rPr lang="en-US" sz="1100" b="1" u="sng" dirty="0"/>
              <a:t>Snacks and lunch</a:t>
            </a:r>
          </a:p>
          <a:p>
            <a:r>
              <a:rPr lang="en-US" sz="1100" dirty="0"/>
              <a:t>We provide a healthy snack of fruit and raw vegetables for all our children mid-morning. Children who are present during the afternoon session will also need to bring a healthy packed lunch from home, which is usually eaten around 12:15pm. Children will also need to bring a named water bottle with them to nursery.</a:t>
            </a:r>
            <a:endParaRPr lang="en-GB" sz="1100" dirty="0"/>
          </a:p>
          <a:p>
            <a:endParaRPr lang="en-US" sz="1100" dirty="0"/>
          </a:p>
          <a:p>
            <a:r>
              <a:rPr lang="en-US" sz="1100" b="1" u="sng" dirty="0"/>
              <a:t>Uniform</a:t>
            </a:r>
          </a:p>
          <a:p>
            <a:r>
              <a:rPr lang="en-US" sz="1100" dirty="0"/>
              <a:t>Our uniform is not compulsory, although we do find it helps our children to feel part of the nursery community. We have t-shirts and sweatshirts available to order, and these are priced at £7.50 and £10. There are also an array of different items for sale in our online shop found on our website with a full list of pricings. Order form attached</a:t>
            </a:r>
            <a:endParaRPr lang="en-US" sz="1100" b="1" u="sng" dirty="0"/>
          </a:p>
          <a:p>
            <a:endParaRPr lang="en-US" sz="1100" b="1" u="sng" dirty="0"/>
          </a:p>
          <a:p>
            <a:r>
              <a:rPr lang="en-US" sz="1100" b="1" u="sng" dirty="0"/>
              <a:t>Next steps</a:t>
            </a:r>
          </a:p>
          <a:p>
            <a:r>
              <a:rPr lang="en-US" sz="1100" dirty="0"/>
              <a:t>If you would like your child to join us at Treetops Nursery </a:t>
            </a:r>
            <a:r>
              <a:rPr lang="en-US" sz="1100" dirty="0" err="1"/>
              <a:t>Hethersett</a:t>
            </a:r>
            <a:r>
              <a:rPr lang="en-US" sz="1100" dirty="0"/>
              <a:t>, please complete the attached forms and email them to treetopsnurseryhethersett@hotmail.com at your earliest convenience or print and hand into </a:t>
            </a:r>
            <a:r>
              <a:rPr lang="en-US" sz="1100" dirty="0" err="1"/>
              <a:t>Hethersett</a:t>
            </a:r>
            <a:r>
              <a:rPr lang="en-US" sz="1100" dirty="0"/>
              <a:t> VC Primary School Reception . Once we have received your forms we will be in touch to officially offer you a place and provide you with further information relating to your child’s start with us. </a:t>
            </a:r>
          </a:p>
          <a:p>
            <a:r>
              <a:rPr lang="en-US" sz="1100" dirty="0"/>
              <a:t>Please do not hesitate to contact Andrew on 07943 443 270 or via email at Treetopsnurseryhethersett@hotmail.com if you have any queries.</a:t>
            </a:r>
          </a:p>
          <a:p>
            <a:endParaRPr lang="en-US" sz="1100" dirty="0"/>
          </a:p>
        </p:txBody>
      </p:sp>
      <p:graphicFrame>
        <p:nvGraphicFramePr>
          <p:cNvPr id="5" name="Table 4"/>
          <p:cNvGraphicFramePr>
            <a:graphicFrameLocks noGrp="1"/>
          </p:cNvGraphicFramePr>
          <p:nvPr>
            <p:extLst>
              <p:ext uri="{D42A27DB-BD31-4B8C-83A1-F6EECF244321}">
                <p14:modId xmlns:p14="http://schemas.microsoft.com/office/powerpoint/2010/main" val="2291276017"/>
              </p:ext>
            </p:extLst>
          </p:nvPr>
        </p:nvGraphicFramePr>
        <p:xfrm>
          <a:off x="1880828" y="848544"/>
          <a:ext cx="3096344" cy="929640"/>
        </p:xfrm>
        <a:graphic>
          <a:graphicData uri="http://schemas.openxmlformats.org/drawingml/2006/table">
            <a:tbl>
              <a:tblPr firstRow="1" bandRow="1">
                <a:tableStyleId>{2D5ABB26-0587-4C30-8999-92F81FD0307C}</a:tableStyleId>
              </a:tblPr>
              <a:tblGrid>
                <a:gridCol w="1512168">
                  <a:extLst>
                    <a:ext uri="{9D8B030D-6E8A-4147-A177-3AD203B41FA5}">
                      <a16:colId xmlns:a16="http://schemas.microsoft.com/office/drawing/2014/main" val="20000"/>
                    </a:ext>
                  </a:extLst>
                </a:gridCol>
                <a:gridCol w="1584176">
                  <a:extLst>
                    <a:ext uri="{9D8B030D-6E8A-4147-A177-3AD203B41FA5}">
                      <a16:colId xmlns:a16="http://schemas.microsoft.com/office/drawing/2014/main" val="20001"/>
                    </a:ext>
                  </a:extLst>
                </a:gridCol>
              </a:tblGrid>
              <a:tr h="370840">
                <a:tc>
                  <a:txBody>
                    <a:bodyPr/>
                    <a:lstStyle/>
                    <a:p>
                      <a:pPr algn="ctr"/>
                      <a:r>
                        <a:rPr lang="en-GB" sz="1100" b="1" dirty="0"/>
                        <a:t>Our drop off times:</a:t>
                      </a:r>
                    </a:p>
                    <a:p>
                      <a:pPr algn="ctr"/>
                      <a:r>
                        <a:rPr lang="en-GB" sz="1100" dirty="0"/>
                        <a:t>8:00am </a:t>
                      </a:r>
                    </a:p>
                    <a:p>
                      <a:pPr algn="ctr"/>
                      <a:r>
                        <a:rPr lang="en-GB" sz="1100" dirty="0"/>
                        <a:t>8:30am</a:t>
                      </a:r>
                    </a:p>
                    <a:p>
                      <a:pPr algn="ctr"/>
                      <a:r>
                        <a:rPr lang="en-GB" sz="1100" dirty="0"/>
                        <a:t>9:00am</a:t>
                      </a:r>
                    </a:p>
                    <a:p>
                      <a:pPr algn="ctr"/>
                      <a:r>
                        <a:rPr lang="en-GB" sz="1100" dirty="0"/>
                        <a:t>12:00pm</a:t>
                      </a:r>
                    </a:p>
                  </a:txBody>
                  <a:tcPr/>
                </a:tc>
                <a:tc>
                  <a:txBody>
                    <a:bodyPr/>
                    <a:lstStyle/>
                    <a:p>
                      <a:pPr algn="ctr"/>
                      <a:r>
                        <a:rPr lang="en-GB" sz="1100" b="1" dirty="0"/>
                        <a:t>Our collection times:</a:t>
                      </a:r>
                    </a:p>
                    <a:p>
                      <a:pPr algn="ctr"/>
                      <a:r>
                        <a:rPr lang="en-GB" sz="1100" dirty="0"/>
                        <a:t>12:00pm</a:t>
                      </a:r>
                    </a:p>
                    <a:p>
                      <a:pPr algn="ctr"/>
                      <a:r>
                        <a:rPr lang="en-GB" sz="1100" dirty="0"/>
                        <a:t>3:00pm </a:t>
                      </a:r>
                    </a:p>
                    <a:p>
                      <a:pPr algn="ctr"/>
                      <a:r>
                        <a:rPr lang="en-GB" sz="1100" dirty="0"/>
                        <a:t>3:30pm</a:t>
                      </a:r>
                    </a:p>
                    <a:p>
                      <a:pPr algn="ctr"/>
                      <a:r>
                        <a:rPr lang="en-GB" sz="1100" dirty="0"/>
                        <a:t>4:00pm</a:t>
                      </a:r>
                    </a:p>
                  </a:txBody>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9621282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62761" y="96180"/>
            <a:ext cx="3300904" cy="825226"/>
          </a:xfrm>
          <a:prstGeom prst="rect">
            <a:avLst/>
          </a:prstGeom>
        </p:spPr>
      </p:pic>
      <p:sp>
        <p:nvSpPr>
          <p:cNvPr id="10" name="Text Box 2"/>
          <p:cNvSpPr txBox="1">
            <a:spLocks noChangeArrowheads="1"/>
          </p:cNvSpPr>
          <p:nvPr/>
        </p:nvSpPr>
        <p:spPr bwMode="auto">
          <a:xfrm>
            <a:off x="44623" y="3767328"/>
            <a:ext cx="3380013" cy="2769848"/>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marL="0" marR="0">
              <a:spcBef>
                <a:spcPts val="0"/>
              </a:spcBef>
              <a:spcAft>
                <a:spcPts val="600"/>
              </a:spcAft>
            </a:pPr>
            <a:r>
              <a:rPr lang="en-GB" sz="1200" b="1" dirty="0">
                <a:effectLst/>
                <a:latin typeface="Calibri"/>
                <a:ea typeface="Calibri"/>
                <a:cs typeface="Times New Roman"/>
              </a:rPr>
              <a:t>CARER 1 DETAILS</a:t>
            </a:r>
            <a:endParaRPr lang="en-GB" sz="1200" dirty="0">
              <a:effectLst/>
              <a:latin typeface="Calibri"/>
              <a:ea typeface="Calibri"/>
              <a:cs typeface="Times New Roman"/>
            </a:endParaRPr>
          </a:p>
          <a:p>
            <a:pPr marL="0" marR="0">
              <a:spcBef>
                <a:spcPts val="0"/>
              </a:spcBef>
              <a:spcAft>
                <a:spcPts val="600"/>
              </a:spcAft>
            </a:pPr>
            <a:r>
              <a:rPr lang="en-GB" sz="1200" dirty="0">
                <a:effectLst/>
                <a:latin typeface="Calibri"/>
                <a:ea typeface="Calibri"/>
                <a:cs typeface="Times New Roman"/>
              </a:rPr>
              <a:t>Name:____________________________________</a:t>
            </a:r>
          </a:p>
          <a:p>
            <a:pPr marL="0" marR="0">
              <a:spcBef>
                <a:spcPts val="0"/>
              </a:spcBef>
              <a:spcAft>
                <a:spcPts val="600"/>
              </a:spcAft>
            </a:pPr>
            <a:r>
              <a:rPr lang="en-GB" sz="1200" dirty="0">
                <a:effectLst/>
                <a:latin typeface="Calibri"/>
                <a:ea typeface="Calibri"/>
                <a:cs typeface="Times New Roman"/>
              </a:rPr>
              <a:t>Relationship to child:________________________</a:t>
            </a:r>
          </a:p>
          <a:p>
            <a:pPr marL="0" marR="0">
              <a:spcBef>
                <a:spcPts val="0"/>
              </a:spcBef>
              <a:spcAft>
                <a:spcPts val="600"/>
              </a:spcAft>
            </a:pPr>
            <a:r>
              <a:rPr lang="en-GB" sz="1200" dirty="0">
                <a:effectLst/>
                <a:latin typeface="Calibri"/>
                <a:ea typeface="Calibri"/>
                <a:cs typeface="Times New Roman"/>
              </a:rPr>
              <a:t>Parental responsibility?          YES  /  NO </a:t>
            </a:r>
            <a:endParaRPr lang="en-GB" sz="1200" dirty="0">
              <a:latin typeface="Calibri"/>
              <a:ea typeface="Calibri"/>
              <a:cs typeface="Times New Roman"/>
            </a:endParaRPr>
          </a:p>
          <a:p>
            <a:pPr marL="0" marR="0">
              <a:spcBef>
                <a:spcPts val="0"/>
              </a:spcBef>
              <a:spcAft>
                <a:spcPts val="600"/>
              </a:spcAft>
            </a:pPr>
            <a:r>
              <a:rPr lang="en-GB" sz="1200" dirty="0">
                <a:effectLst/>
                <a:latin typeface="Calibri"/>
                <a:ea typeface="Calibri"/>
                <a:cs typeface="Times New Roman"/>
              </a:rPr>
              <a:t>Address (if different):________________________ _________________________________________</a:t>
            </a:r>
          </a:p>
          <a:p>
            <a:pPr marL="0" marR="0">
              <a:spcBef>
                <a:spcPts val="0"/>
              </a:spcBef>
              <a:spcAft>
                <a:spcPts val="600"/>
              </a:spcAft>
            </a:pPr>
            <a:r>
              <a:rPr lang="en-GB" sz="1200" dirty="0">
                <a:effectLst/>
                <a:latin typeface="Calibri"/>
                <a:ea typeface="Calibri"/>
                <a:cs typeface="Times New Roman"/>
              </a:rPr>
              <a:t>Home tel. no.:______________________________</a:t>
            </a:r>
          </a:p>
          <a:p>
            <a:pPr marL="0" marR="0">
              <a:spcBef>
                <a:spcPts val="0"/>
              </a:spcBef>
              <a:spcAft>
                <a:spcPts val="600"/>
              </a:spcAft>
            </a:pPr>
            <a:r>
              <a:rPr lang="en-US" sz="1200" dirty="0">
                <a:latin typeface="Calibri"/>
                <a:ea typeface="Calibri"/>
                <a:cs typeface="Times New Roman"/>
              </a:rPr>
              <a:t>Work tel. no.:______________________________</a:t>
            </a:r>
            <a:endParaRPr lang="en-GB" sz="1200" dirty="0">
              <a:effectLst/>
              <a:latin typeface="Calibri"/>
              <a:ea typeface="Calibri"/>
              <a:cs typeface="Times New Roman"/>
            </a:endParaRPr>
          </a:p>
          <a:p>
            <a:pPr marL="0" marR="0">
              <a:spcBef>
                <a:spcPts val="0"/>
              </a:spcBef>
              <a:spcAft>
                <a:spcPts val="600"/>
              </a:spcAft>
            </a:pPr>
            <a:r>
              <a:rPr lang="en-GB" sz="1200" dirty="0">
                <a:effectLst/>
                <a:latin typeface="Calibri"/>
                <a:ea typeface="Calibri"/>
                <a:cs typeface="Times New Roman"/>
              </a:rPr>
              <a:t>Mobile tel. no.:_____________________________</a:t>
            </a:r>
          </a:p>
          <a:p>
            <a:pPr marL="0" marR="0">
              <a:spcBef>
                <a:spcPts val="0"/>
              </a:spcBef>
              <a:spcAft>
                <a:spcPts val="600"/>
              </a:spcAft>
            </a:pPr>
            <a:r>
              <a:rPr lang="en-US" sz="1200" dirty="0">
                <a:solidFill>
                  <a:schemeClr val="accent3">
                    <a:lumMod val="50000"/>
                  </a:schemeClr>
                </a:solidFill>
                <a:latin typeface="Calibri"/>
                <a:ea typeface="Calibri"/>
                <a:cs typeface="Times New Roman"/>
              </a:rPr>
              <a:t>Email:____________________________________</a:t>
            </a:r>
            <a:endParaRPr lang="en-GB" sz="1200" dirty="0">
              <a:solidFill>
                <a:schemeClr val="accent3">
                  <a:lumMod val="50000"/>
                </a:schemeClr>
              </a:solidFill>
              <a:effectLst/>
              <a:latin typeface="Calibri"/>
              <a:ea typeface="Calibri"/>
              <a:cs typeface="Times New Roman"/>
            </a:endParaRPr>
          </a:p>
        </p:txBody>
      </p:sp>
      <p:graphicFrame>
        <p:nvGraphicFramePr>
          <p:cNvPr id="13" name="Table 12"/>
          <p:cNvGraphicFramePr>
            <a:graphicFrameLocks noGrp="1"/>
          </p:cNvGraphicFramePr>
          <p:nvPr>
            <p:extLst>
              <p:ext uri="{D42A27DB-BD31-4B8C-83A1-F6EECF244321}">
                <p14:modId xmlns:p14="http://schemas.microsoft.com/office/powerpoint/2010/main" val="845775065"/>
              </p:ext>
            </p:extLst>
          </p:nvPr>
        </p:nvGraphicFramePr>
        <p:xfrm>
          <a:off x="28249" y="6537175"/>
          <a:ext cx="6829751" cy="2799637"/>
        </p:xfrm>
        <a:graphic>
          <a:graphicData uri="http://schemas.openxmlformats.org/drawingml/2006/table">
            <a:tbl>
              <a:tblPr firstRow="1" bandRow="1">
                <a:tableStyleId>{5940675A-B579-460E-94D1-54222C63F5DA}</a:tableStyleId>
              </a:tblPr>
              <a:tblGrid>
                <a:gridCol w="2348881">
                  <a:extLst>
                    <a:ext uri="{9D8B030D-6E8A-4147-A177-3AD203B41FA5}">
                      <a16:colId xmlns:a16="http://schemas.microsoft.com/office/drawing/2014/main" val="20000"/>
                    </a:ext>
                  </a:extLst>
                </a:gridCol>
                <a:gridCol w="4480870">
                  <a:extLst>
                    <a:ext uri="{9D8B030D-6E8A-4147-A177-3AD203B41FA5}">
                      <a16:colId xmlns:a16="http://schemas.microsoft.com/office/drawing/2014/main" val="20001"/>
                    </a:ext>
                  </a:extLst>
                </a:gridCol>
              </a:tblGrid>
              <a:tr h="223824">
                <a:tc>
                  <a:txBody>
                    <a:bodyPr/>
                    <a:lstStyle/>
                    <a:p>
                      <a:r>
                        <a:rPr lang="en-US" sz="1200" dirty="0"/>
                        <a:t>3</a:t>
                      </a:r>
                      <a:r>
                        <a:rPr lang="en-US" sz="1200" baseline="30000" dirty="0"/>
                        <a:t>rd</a:t>
                      </a:r>
                      <a:r>
                        <a:rPr lang="en-US" sz="1200" dirty="0"/>
                        <a:t> Emergency</a:t>
                      </a:r>
                      <a:r>
                        <a:rPr lang="en-US" sz="1200" baseline="0" dirty="0"/>
                        <a:t> contact name</a:t>
                      </a:r>
                      <a:endParaRPr lang="en-GB" sz="1200" dirty="0"/>
                    </a:p>
                  </a:txBody>
                  <a:tcPr/>
                </a:tc>
                <a:tc>
                  <a:txBody>
                    <a:bodyPr/>
                    <a:lstStyle/>
                    <a:p>
                      <a:endParaRPr lang="en-GB" sz="1200" dirty="0"/>
                    </a:p>
                  </a:txBody>
                  <a:tcPr/>
                </a:tc>
                <a:extLst>
                  <a:ext uri="{0D108BD9-81ED-4DB2-BD59-A6C34878D82A}">
                    <a16:rowId xmlns:a16="http://schemas.microsoft.com/office/drawing/2014/main" val="10000"/>
                  </a:ext>
                </a:extLst>
              </a:tr>
              <a:tr h="263603">
                <a:tc>
                  <a:txBody>
                    <a:bodyPr/>
                    <a:lstStyle/>
                    <a:p>
                      <a:r>
                        <a:rPr lang="en-US" sz="1200" dirty="0"/>
                        <a:t>3</a:t>
                      </a:r>
                      <a:r>
                        <a:rPr lang="en-US" sz="1200" baseline="30000" dirty="0"/>
                        <a:t>rd</a:t>
                      </a:r>
                      <a:r>
                        <a:rPr lang="en-US" sz="1200" dirty="0"/>
                        <a:t> Emergency</a:t>
                      </a:r>
                      <a:r>
                        <a:rPr lang="en-US" sz="1200" baseline="0" dirty="0"/>
                        <a:t> contact tel. no.</a:t>
                      </a:r>
                      <a:endParaRPr lang="en-GB" sz="1200" dirty="0"/>
                    </a:p>
                  </a:txBody>
                  <a:tcPr/>
                </a:tc>
                <a:tc>
                  <a:txBody>
                    <a:bodyPr/>
                    <a:lstStyle/>
                    <a:p>
                      <a:endParaRPr lang="en-GB" sz="1200"/>
                    </a:p>
                  </a:txBody>
                  <a:tcPr/>
                </a:tc>
                <a:extLst>
                  <a:ext uri="{0D108BD9-81ED-4DB2-BD59-A6C34878D82A}">
                    <a16:rowId xmlns:a16="http://schemas.microsoft.com/office/drawing/2014/main" val="10001"/>
                  </a:ext>
                </a:extLst>
              </a:tr>
              <a:tr h="294083">
                <a:tc>
                  <a:txBody>
                    <a:bodyPr/>
                    <a:lstStyle/>
                    <a:p>
                      <a:r>
                        <a:rPr lang="en-US" sz="1200" dirty="0"/>
                        <a:t>3</a:t>
                      </a:r>
                      <a:r>
                        <a:rPr lang="en-US" sz="1200" baseline="30000" dirty="0"/>
                        <a:t>rd</a:t>
                      </a:r>
                      <a:r>
                        <a:rPr lang="en-US" sz="1200" dirty="0"/>
                        <a:t> Emergency</a:t>
                      </a:r>
                      <a:r>
                        <a:rPr lang="en-US" sz="1200" baseline="0" dirty="0"/>
                        <a:t> contact relationship</a:t>
                      </a:r>
                      <a:endParaRPr lang="en-GB" sz="1200" dirty="0"/>
                    </a:p>
                  </a:txBody>
                  <a:tcPr/>
                </a:tc>
                <a:tc>
                  <a:txBody>
                    <a:bodyPr/>
                    <a:lstStyle/>
                    <a:p>
                      <a:endParaRPr lang="en-GB" sz="1200"/>
                    </a:p>
                  </a:txBody>
                  <a:tcPr/>
                </a:tc>
                <a:extLst>
                  <a:ext uri="{0D108BD9-81ED-4DB2-BD59-A6C34878D82A}">
                    <a16:rowId xmlns:a16="http://schemas.microsoft.com/office/drawing/2014/main" val="10002"/>
                  </a:ext>
                </a:extLst>
              </a:tr>
              <a:tr h="228600">
                <a:tc>
                  <a:txBody>
                    <a:bodyPr/>
                    <a:lstStyle/>
                    <a:p>
                      <a:r>
                        <a:rPr lang="en-US" sz="1200" dirty="0"/>
                        <a:t>Doctor’s name</a:t>
                      </a:r>
                      <a:endParaRPr lang="en-GB" sz="1200" dirty="0"/>
                    </a:p>
                  </a:txBody>
                  <a:tcPr/>
                </a:tc>
                <a:tc>
                  <a:txBody>
                    <a:bodyPr/>
                    <a:lstStyle/>
                    <a:p>
                      <a:endParaRPr lang="en-GB" sz="1200"/>
                    </a:p>
                  </a:txBody>
                  <a:tcPr/>
                </a:tc>
                <a:extLst>
                  <a:ext uri="{0D108BD9-81ED-4DB2-BD59-A6C34878D82A}">
                    <a16:rowId xmlns:a16="http://schemas.microsoft.com/office/drawing/2014/main" val="10003"/>
                  </a:ext>
                </a:extLst>
              </a:tr>
              <a:tr h="259080">
                <a:tc>
                  <a:txBody>
                    <a:bodyPr/>
                    <a:lstStyle/>
                    <a:p>
                      <a:r>
                        <a:rPr lang="en-US" sz="1200" dirty="0"/>
                        <a:t>Doctor’s surgery address</a:t>
                      </a:r>
                      <a:endParaRPr lang="en-GB" sz="1200" dirty="0"/>
                    </a:p>
                  </a:txBody>
                  <a:tcPr/>
                </a:tc>
                <a:tc>
                  <a:txBody>
                    <a:bodyPr/>
                    <a:lstStyle/>
                    <a:p>
                      <a:endParaRPr lang="en-GB" sz="1200"/>
                    </a:p>
                  </a:txBody>
                  <a:tcPr/>
                </a:tc>
                <a:extLst>
                  <a:ext uri="{0D108BD9-81ED-4DB2-BD59-A6C34878D82A}">
                    <a16:rowId xmlns:a16="http://schemas.microsoft.com/office/drawing/2014/main" val="10004"/>
                  </a:ext>
                </a:extLst>
              </a:tr>
              <a:tr h="289560">
                <a:tc>
                  <a:txBody>
                    <a:bodyPr/>
                    <a:lstStyle/>
                    <a:p>
                      <a:r>
                        <a:rPr lang="en-US" sz="1200" dirty="0"/>
                        <a:t>Doctor’s surgery  tel. no.</a:t>
                      </a:r>
                      <a:endParaRPr lang="en-GB" sz="1200" dirty="0"/>
                    </a:p>
                  </a:txBody>
                  <a:tcPr/>
                </a:tc>
                <a:tc>
                  <a:txBody>
                    <a:bodyPr/>
                    <a:lstStyle/>
                    <a:p>
                      <a:endParaRPr lang="en-GB" sz="1200"/>
                    </a:p>
                  </a:txBody>
                  <a:tcPr/>
                </a:tc>
                <a:extLst>
                  <a:ext uri="{0D108BD9-81ED-4DB2-BD59-A6C34878D82A}">
                    <a16:rowId xmlns:a16="http://schemas.microsoft.com/office/drawing/2014/main" val="10005"/>
                  </a:ext>
                </a:extLst>
              </a:tr>
              <a:tr h="224077">
                <a:tc>
                  <a:txBody>
                    <a:bodyPr/>
                    <a:lstStyle/>
                    <a:p>
                      <a:r>
                        <a:rPr lang="en-US" sz="1200" dirty="0"/>
                        <a:t>Dietary</a:t>
                      </a:r>
                      <a:r>
                        <a:rPr lang="en-US" sz="1200" baseline="0" dirty="0"/>
                        <a:t> requirements</a:t>
                      </a:r>
                      <a:endParaRPr lang="en-GB" sz="1200" dirty="0"/>
                    </a:p>
                  </a:txBody>
                  <a:tcPr/>
                </a:tc>
                <a:tc>
                  <a:txBody>
                    <a:bodyPr/>
                    <a:lstStyle/>
                    <a:p>
                      <a:endParaRPr lang="en-GB" sz="1200" dirty="0"/>
                    </a:p>
                  </a:txBody>
                  <a:tcPr/>
                </a:tc>
                <a:extLst>
                  <a:ext uri="{0D108BD9-81ED-4DB2-BD59-A6C34878D82A}">
                    <a16:rowId xmlns:a16="http://schemas.microsoft.com/office/drawing/2014/main" val="10006"/>
                  </a:ext>
                </a:extLst>
              </a:tr>
              <a:tr h="254557">
                <a:tc>
                  <a:txBody>
                    <a:bodyPr/>
                    <a:lstStyle/>
                    <a:p>
                      <a:r>
                        <a:rPr lang="en-US" sz="1200" dirty="0"/>
                        <a:t>Medical</a:t>
                      </a:r>
                      <a:r>
                        <a:rPr lang="en-US" sz="1200" baseline="0" dirty="0"/>
                        <a:t> conditions</a:t>
                      </a:r>
                      <a:endParaRPr lang="en-GB" sz="1200" dirty="0"/>
                    </a:p>
                  </a:txBody>
                  <a:tcPr/>
                </a:tc>
                <a:tc>
                  <a:txBody>
                    <a:bodyPr/>
                    <a:lstStyle/>
                    <a:p>
                      <a:endParaRPr lang="en-GB" sz="1200" dirty="0"/>
                    </a:p>
                  </a:txBody>
                  <a:tcPr/>
                </a:tc>
                <a:extLst>
                  <a:ext uri="{0D108BD9-81ED-4DB2-BD59-A6C34878D82A}">
                    <a16:rowId xmlns:a16="http://schemas.microsoft.com/office/drawing/2014/main" val="10007"/>
                  </a:ext>
                </a:extLst>
              </a:tr>
              <a:tr h="285037">
                <a:tc>
                  <a:txBody>
                    <a:bodyPr/>
                    <a:lstStyle/>
                    <a:p>
                      <a:r>
                        <a:rPr lang="en-US" sz="1200" dirty="0"/>
                        <a:t>Immunisations</a:t>
                      </a:r>
                      <a:r>
                        <a:rPr lang="en-US" sz="1200" baseline="0" dirty="0"/>
                        <a:t> up to date?</a:t>
                      </a:r>
                      <a:endParaRPr lang="en-GB" sz="1200" dirty="0"/>
                    </a:p>
                  </a:txBody>
                  <a:tcPr/>
                </a:tc>
                <a:tc>
                  <a:txBody>
                    <a:bodyPr/>
                    <a:lstStyle/>
                    <a:p>
                      <a:endParaRPr lang="en-GB" sz="1200" dirty="0"/>
                    </a:p>
                  </a:txBody>
                  <a:tcPr/>
                </a:tc>
                <a:extLst>
                  <a:ext uri="{0D108BD9-81ED-4DB2-BD59-A6C34878D82A}">
                    <a16:rowId xmlns:a16="http://schemas.microsoft.com/office/drawing/2014/main" val="10008"/>
                  </a:ext>
                </a:extLst>
              </a:tr>
              <a:tr h="285037">
                <a:tc>
                  <a:txBody>
                    <a:bodyPr/>
                    <a:lstStyle/>
                    <a:p>
                      <a:r>
                        <a:rPr lang="en-US" sz="1200" dirty="0"/>
                        <a:t>Special</a:t>
                      </a:r>
                      <a:r>
                        <a:rPr lang="en-US" sz="1200" baseline="0" dirty="0"/>
                        <a:t> educational needs</a:t>
                      </a:r>
                      <a:endParaRPr lang="en-GB" sz="1200" dirty="0"/>
                    </a:p>
                  </a:txBody>
                  <a:tcPr/>
                </a:tc>
                <a:tc>
                  <a:txBody>
                    <a:bodyPr/>
                    <a:lstStyle/>
                    <a:p>
                      <a:endParaRPr lang="en-GB" sz="1200" dirty="0"/>
                    </a:p>
                  </a:txBody>
                  <a:tcPr/>
                </a:tc>
                <a:extLst>
                  <a:ext uri="{0D108BD9-81ED-4DB2-BD59-A6C34878D82A}">
                    <a16:rowId xmlns:a16="http://schemas.microsoft.com/office/drawing/2014/main" val="10009"/>
                  </a:ext>
                </a:extLst>
              </a:tr>
            </a:tbl>
          </a:graphicData>
        </a:graphic>
      </p:graphicFrame>
      <p:sp>
        <p:nvSpPr>
          <p:cNvPr id="14" name="Text Box 2"/>
          <p:cNvSpPr txBox="1">
            <a:spLocks noChangeArrowheads="1"/>
          </p:cNvSpPr>
          <p:nvPr/>
        </p:nvSpPr>
        <p:spPr bwMode="auto">
          <a:xfrm>
            <a:off x="3424637" y="3767329"/>
            <a:ext cx="3419238" cy="2769848"/>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marL="0" marR="0">
              <a:spcBef>
                <a:spcPts val="0"/>
              </a:spcBef>
              <a:spcAft>
                <a:spcPts val="600"/>
              </a:spcAft>
            </a:pPr>
            <a:r>
              <a:rPr lang="en-GB" sz="1200" b="1" dirty="0">
                <a:effectLst/>
                <a:latin typeface="Calibri"/>
                <a:ea typeface="Calibri"/>
                <a:cs typeface="Times New Roman"/>
              </a:rPr>
              <a:t>CARER 2 DETAILS</a:t>
            </a:r>
            <a:endParaRPr lang="en-GB" sz="1200" dirty="0">
              <a:effectLst/>
              <a:latin typeface="Calibri"/>
              <a:ea typeface="Calibri"/>
              <a:cs typeface="Times New Roman"/>
            </a:endParaRPr>
          </a:p>
          <a:p>
            <a:pPr marL="0" marR="0">
              <a:spcBef>
                <a:spcPts val="0"/>
              </a:spcBef>
              <a:spcAft>
                <a:spcPts val="600"/>
              </a:spcAft>
            </a:pPr>
            <a:r>
              <a:rPr lang="en-GB" sz="1200" dirty="0">
                <a:effectLst/>
                <a:latin typeface="Calibri"/>
                <a:ea typeface="Calibri"/>
                <a:cs typeface="Times New Roman"/>
              </a:rPr>
              <a:t>Name:____________________________________</a:t>
            </a:r>
          </a:p>
          <a:p>
            <a:pPr marL="0" marR="0">
              <a:spcBef>
                <a:spcPts val="0"/>
              </a:spcBef>
              <a:spcAft>
                <a:spcPts val="600"/>
              </a:spcAft>
            </a:pPr>
            <a:r>
              <a:rPr lang="en-GB" sz="1200" dirty="0">
                <a:effectLst/>
                <a:latin typeface="Calibri"/>
                <a:ea typeface="Calibri"/>
                <a:cs typeface="Times New Roman"/>
              </a:rPr>
              <a:t>Relationship to child:________________________</a:t>
            </a:r>
          </a:p>
          <a:p>
            <a:pPr marL="0" marR="0">
              <a:spcBef>
                <a:spcPts val="0"/>
              </a:spcBef>
              <a:spcAft>
                <a:spcPts val="600"/>
              </a:spcAft>
            </a:pPr>
            <a:r>
              <a:rPr lang="en-GB" sz="1200" dirty="0">
                <a:effectLst/>
                <a:latin typeface="Calibri"/>
                <a:ea typeface="Calibri"/>
                <a:cs typeface="Times New Roman"/>
              </a:rPr>
              <a:t>Parental responsibility?          YES  /  NO </a:t>
            </a:r>
            <a:endParaRPr lang="en-GB" sz="1200" dirty="0">
              <a:latin typeface="Calibri"/>
              <a:ea typeface="Calibri"/>
              <a:cs typeface="Times New Roman"/>
            </a:endParaRPr>
          </a:p>
          <a:p>
            <a:pPr marL="0" marR="0">
              <a:spcBef>
                <a:spcPts val="0"/>
              </a:spcBef>
              <a:spcAft>
                <a:spcPts val="600"/>
              </a:spcAft>
            </a:pPr>
            <a:r>
              <a:rPr lang="en-GB" sz="1200" dirty="0">
                <a:effectLst/>
                <a:latin typeface="Calibri"/>
                <a:ea typeface="Calibri"/>
                <a:cs typeface="Times New Roman"/>
              </a:rPr>
              <a:t>Address (if different):________________________ _________________________________________</a:t>
            </a:r>
          </a:p>
          <a:p>
            <a:pPr marL="0" marR="0">
              <a:spcBef>
                <a:spcPts val="0"/>
              </a:spcBef>
              <a:spcAft>
                <a:spcPts val="600"/>
              </a:spcAft>
            </a:pPr>
            <a:r>
              <a:rPr lang="en-GB" sz="1200" dirty="0">
                <a:effectLst/>
                <a:latin typeface="Calibri"/>
                <a:ea typeface="Calibri"/>
                <a:cs typeface="Times New Roman"/>
              </a:rPr>
              <a:t>Home tel. no.:______________________________</a:t>
            </a:r>
          </a:p>
          <a:p>
            <a:pPr marL="0" marR="0">
              <a:spcBef>
                <a:spcPts val="0"/>
              </a:spcBef>
              <a:spcAft>
                <a:spcPts val="600"/>
              </a:spcAft>
            </a:pPr>
            <a:r>
              <a:rPr lang="en-US" sz="1200" dirty="0">
                <a:latin typeface="Calibri"/>
                <a:ea typeface="Calibri"/>
                <a:cs typeface="Times New Roman"/>
              </a:rPr>
              <a:t>Work tel. no.:_______________________________</a:t>
            </a:r>
            <a:endParaRPr lang="en-GB" sz="1200" dirty="0">
              <a:effectLst/>
              <a:latin typeface="Calibri"/>
              <a:ea typeface="Calibri"/>
              <a:cs typeface="Times New Roman"/>
            </a:endParaRPr>
          </a:p>
          <a:p>
            <a:pPr marL="0" marR="0">
              <a:spcBef>
                <a:spcPts val="0"/>
              </a:spcBef>
              <a:spcAft>
                <a:spcPts val="600"/>
              </a:spcAft>
            </a:pPr>
            <a:r>
              <a:rPr lang="en-GB" sz="1200" dirty="0">
                <a:effectLst/>
                <a:latin typeface="Calibri"/>
                <a:ea typeface="Calibri"/>
                <a:cs typeface="Times New Roman"/>
              </a:rPr>
              <a:t>Mobile tel. no.:_____________________________</a:t>
            </a:r>
          </a:p>
          <a:p>
            <a:pPr marL="0" marR="0">
              <a:spcBef>
                <a:spcPts val="0"/>
              </a:spcBef>
              <a:spcAft>
                <a:spcPts val="600"/>
              </a:spcAft>
            </a:pPr>
            <a:r>
              <a:rPr lang="en-US" sz="1200" dirty="0">
                <a:solidFill>
                  <a:schemeClr val="accent3">
                    <a:lumMod val="50000"/>
                  </a:schemeClr>
                </a:solidFill>
                <a:latin typeface="Calibri"/>
                <a:ea typeface="Calibri"/>
                <a:cs typeface="Times New Roman"/>
              </a:rPr>
              <a:t>Email:_____________________________________</a:t>
            </a:r>
            <a:endParaRPr lang="en-GB" sz="1200" dirty="0">
              <a:solidFill>
                <a:schemeClr val="accent3">
                  <a:lumMod val="50000"/>
                </a:schemeClr>
              </a:solidFill>
              <a:effectLst/>
              <a:latin typeface="Calibri"/>
              <a:ea typeface="Calibri"/>
              <a:cs typeface="Times New Roman"/>
            </a:endParaRPr>
          </a:p>
        </p:txBody>
      </p:sp>
      <p:sp>
        <p:nvSpPr>
          <p:cNvPr id="15" name="TextBox 14"/>
          <p:cNvSpPr txBox="1"/>
          <p:nvPr/>
        </p:nvSpPr>
        <p:spPr>
          <a:xfrm>
            <a:off x="14124" y="9259669"/>
            <a:ext cx="6829751" cy="738664"/>
          </a:xfrm>
          <a:prstGeom prst="rect">
            <a:avLst/>
          </a:prstGeom>
          <a:noFill/>
        </p:spPr>
        <p:txBody>
          <a:bodyPr wrap="square" rtlCol="0">
            <a:spAutoFit/>
          </a:bodyPr>
          <a:lstStyle/>
          <a:p>
            <a:pPr>
              <a:lnSpc>
                <a:spcPct val="150000"/>
              </a:lnSpc>
            </a:pPr>
            <a:r>
              <a:rPr lang="en-US" sz="1400" b="1" u="sng" dirty="0"/>
              <a:t>Parent/carer signature:</a:t>
            </a:r>
            <a:r>
              <a:rPr lang="en-US" sz="1400" b="1" dirty="0"/>
              <a:t>                                                                       </a:t>
            </a:r>
            <a:r>
              <a:rPr lang="en-US" sz="1400" b="1" u="sng" dirty="0"/>
              <a:t>Date:</a:t>
            </a:r>
            <a:endParaRPr lang="en-US" sz="800" b="1" u="sng" dirty="0"/>
          </a:p>
          <a:p>
            <a:pPr algn="ctr">
              <a:lnSpc>
                <a:spcPct val="150000"/>
              </a:lnSpc>
            </a:pPr>
            <a:r>
              <a:rPr lang="en-US" sz="1400" b="1" u="sng" dirty="0">
                <a:solidFill>
                  <a:srgbClr val="FF0000"/>
                </a:solidFill>
              </a:rPr>
              <a:t>I understand it is my responsibility to inform you of any changes to the above information</a:t>
            </a:r>
            <a:endParaRPr lang="en-GB" sz="1400" b="1" u="sng" dirty="0">
              <a:solidFill>
                <a:srgbClr val="FF0000"/>
              </a:solidFill>
            </a:endParaRPr>
          </a:p>
        </p:txBody>
      </p:sp>
      <p:sp>
        <p:nvSpPr>
          <p:cNvPr id="9" name="TextBox 8"/>
          <p:cNvSpPr txBox="1"/>
          <p:nvPr/>
        </p:nvSpPr>
        <p:spPr>
          <a:xfrm>
            <a:off x="4581128" y="0"/>
            <a:ext cx="2262747" cy="276999"/>
          </a:xfrm>
          <a:prstGeom prst="rect">
            <a:avLst/>
          </a:prstGeom>
          <a:noFill/>
        </p:spPr>
        <p:txBody>
          <a:bodyPr wrap="square" rtlCol="0">
            <a:spAutoFit/>
          </a:bodyPr>
          <a:lstStyle/>
          <a:p>
            <a:r>
              <a:rPr lang="en-GB" sz="1200" dirty="0"/>
              <a:t>  Please tick if 2 year funded</a:t>
            </a:r>
          </a:p>
        </p:txBody>
      </p:sp>
      <p:sp>
        <p:nvSpPr>
          <p:cNvPr id="11" name="Rectangle 10"/>
          <p:cNvSpPr/>
          <p:nvPr/>
        </p:nvSpPr>
        <p:spPr>
          <a:xfrm>
            <a:off x="6490560" y="55289"/>
            <a:ext cx="213584" cy="16642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050" name="Picture 2" descr="C:\Users\Andrew\Dropbox\Business Folder\Stationery\Logo Treetops\Trees logo orange large cmyk.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133" y="-40412"/>
            <a:ext cx="1111026" cy="1082287"/>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2" name="Table 11"/>
          <p:cNvGraphicFramePr>
            <a:graphicFrameLocks noGrp="1"/>
          </p:cNvGraphicFramePr>
          <p:nvPr>
            <p:extLst>
              <p:ext uri="{D42A27DB-BD31-4B8C-83A1-F6EECF244321}">
                <p14:modId xmlns:p14="http://schemas.microsoft.com/office/powerpoint/2010/main" val="2830179424"/>
              </p:ext>
            </p:extLst>
          </p:nvPr>
        </p:nvGraphicFramePr>
        <p:xfrm>
          <a:off x="32491" y="886968"/>
          <a:ext cx="6813376" cy="2880360"/>
        </p:xfrm>
        <a:graphic>
          <a:graphicData uri="http://schemas.openxmlformats.org/drawingml/2006/table">
            <a:tbl>
              <a:tblPr firstRow="1" bandRow="1">
                <a:tableStyleId>{5940675A-B579-460E-94D1-54222C63F5DA}</a:tableStyleId>
              </a:tblPr>
              <a:tblGrid>
                <a:gridCol w="2276872">
                  <a:extLst>
                    <a:ext uri="{9D8B030D-6E8A-4147-A177-3AD203B41FA5}">
                      <a16:colId xmlns:a16="http://schemas.microsoft.com/office/drawing/2014/main" val="20000"/>
                    </a:ext>
                  </a:extLst>
                </a:gridCol>
                <a:gridCol w="4536504">
                  <a:extLst>
                    <a:ext uri="{9D8B030D-6E8A-4147-A177-3AD203B41FA5}">
                      <a16:colId xmlns:a16="http://schemas.microsoft.com/office/drawing/2014/main" val="20001"/>
                    </a:ext>
                  </a:extLst>
                </a:gridCol>
              </a:tblGrid>
              <a:tr h="228600">
                <a:tc>
                  <a:txBody>
                    <a:bodyPr/>
                    <a:lstStyle/>
                    <a:p>
                      <a:r>
                        <a:rPr lang="en-US" sz="1200" baseline="0" dirty="0"/>
                        <a:t>Child’s full n</a:t>
                      </a:r>
                      <a:r>
                        <a:rPr lang="en-US" sz="1200" dirty="0"/>
                        <a:t>ame</a:t>
                      </a:r>
                      <a:endParaRPr lang="en-GB" sz="1200" dirty="0"/>
                    </a:p>
                  </a:txBody>
                  <a:tcPr/>
                </a:tc>
                <a:tc>
                  <a:txBody>
                    <a:bodyPr/>
                    <a:lstStyle/>
                    <a:p>
                      <a:endParaRPr lang="en-GB" sz="1200" dirty="0"/>
                    </a:p>
                  </a:txBody>
                  <a:tcPr/>
                </a:tc>
                <a:extLst>
                  <a:ext uri="{0D108BD9-81ED-4DB2-BD59-A6C34878D82A}">
                    <a16:rowId xmlns:a16="http://schemas.microsoft.com/office/drawing/2014/main" val="10000"/>
                  </a:ext>
                </a:extLst>
              </a:tr>
              <a:tr h="259080">
                <a:tc>
                  <a:txBody>
                    <a:bodyPr/>
                    <a:lstStyle/>
                    <a:p>
                      <a:r>
                        <a:rPr lang="en-US" sz="1200" dirty="0"/>
                        <a:t>Dat</a:t>
                      </a:r>
                      <a:r>
                        <a:rPr lang="en-US" sz="1200" baseline="0" dirty="0"/>
                        <a:t>e of birth</a:t>
                      </a:r>
                      <a:endParaRPr lang="en-GB" sz="1200" dirty="0"/>
                    </a:p>
                  </a:txBody>
                  <a:tcPr/>
                </a:tc>
                <a:tc>
                  <a:txBody>
                    <a:bodyPr/>
                    <a:lstStyle/>
                    <a:p>
                      <a:endParaRPr lang="en-GB" sz="1200" dirty="0"/>
                    </a:p>
                  </a:txBody>
                  <a:tcPr/>
                </a:tc>
                <a:extLst>
                  <a:ext uri="{0D108BD9-81ED-4DB2-BD59-A6C34878D82A}">
                    <a16:rowId xmlns:a16="http://schemas.microsoft.com/office/drawing/2014/main" val="10001"/>
                  </a:ext>
                </a:extLst>
              </a:tr>
              <a:tr h="213360">
                <a:tc>
                  <a:txBody>
                    <a:bodyPr/>
                    <a:lstStyle/>
                    <a:p>
                      <a:r>
                        <a:rPr lang="en-US" sz="1200" dirty="0"/>
                        <a:t>Gender</a:t>
                      </a:r>
                      <a:endParaRPr lang="en-GB" sz="1200" dirty="0"/>
                    </a:p>
                  </a:txBody>
                  <a:tcPr/>
                </a:tc>
                <a:tc>
                  <a:txBody>
                    <a:bodyPr/>
                    <a:lstStyle/>
                    <a:p>
                      <a:endParaRPr lang="en-GB" sz="1200" dirty="0"/>
                    </a:p>
                  </a:txBody>
                  <a:tcPr/>
                </a:tc>
                <a:extLst>
                  <a:ext uri="{0D108BD9-81ED-4DB2-BD59-A6C34878D82A}">
                    <a16:rowId xmlns:a16="http://schemas.microsoft.com/office/drawing/2014/main" val="10002"/>
                  </a:ext>
                </a:extLst>
              </a:tr>
              <a:tr h="243840">
                <a:tc>
                  <a:txBody>
                    <a:bodyPr/>
                    <a:lstStyle/>
                    <a:p>
                      <a:r>
                        <a:rPr lang="en-US" sz="1200" dirty="0"/>
                        <a:t>Preferred</a:t>
                      </a:r>
                      <a:r>
                        <a:rPr lang="en-US" sz="1200" baseline="0" dirty="0"/>
                        <a:t> s</a:t>
                      </a:r>
                      <a:r>
                        <a:rPr lang="en-US" sz="1200" dirty="0"/>
                        <a:t>tart</a:t>
                      </a:r>
                      <a:r>
                        <a:rPr lang="en-US" sz="1200" baseline="0" dirty="0"/>
                        <a:t> date</a:t>
                      </a:r>
                      <a:endParaRPr lang="en-GB" sz="1200" dirty="0"/>
                    </a:p>
                  </a:txBody>
                  <a:tcPr/>
                </a:tc>
                <a:tc>
                  <a:txBody>
                    <a:bodyPr/>
                    <a:lstStyle/>
                    <a:p>
                      <a:endParaRPr lang="en-GB" sz="1200" dirty="0"/>
                    </a:p>
                  </a:txBody>
                  <a:tcPr/>
                </a:tc>
                <a:extLst>
                  <a:ext uri="{0D108BD9-81ED-4DB2-BD59-A6C34878D82A}">
                    <a16:rowId xmlns:a16="http://schemas.microsoft.com/office/drawing/2014/main" val="10003"/>
                  </a:ext>
                </a:extLst>
              </a:tr>
              <a:tr h="274320">
                <a:tc>
                  <a:txBody>
                    <a:bodyPr/>
                    <a:lstStyle/>
                    <a:p>
                      <a:r>
                        <a:rPr lang="en-US" sz="1200" dirty="0"/>
                        <a:t>Religion/ethnicity</a:t>
                      </a:r>
                      <a:endParaRPr lang="en-GB" sz="1200" dirty="0"/>
                    </a:p>
                  </a:txBody>
                  <a:tcPr/>
                </a:tc>
                <a:tc>
                  <a:txBody>
                    <a:bodyPr/>
                    <a:lstStyle/>
                    <a:p>
                      <a:endParaRPr lang="en-GB" sz="1200" dirty="0"/>
                    </a:p>
                  </a:txBody>
                  <a:tcPr/>
                </a:tc>
                <a:extLst>
                  <a:ext uri="{0D108BD9-81ED-4DB2-BD59-A6C34878D82A}">
                    <a16:rowId xmlns:a16="http://schemas.microsoft.com/office/drawing/2014/main" val="10004"/>
                  </a:ext>
                </a:extLst>
              </a:tr>
              <a:tr h="2286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Home</a:t>
                      </a:r>
                      <a:r>
                        <a:rPr lang="en-US" sz="1200" baseline="0" dirty="0"/>
                        <a:t> language/s</a:t>
                      </a:r>
                      <a:endParaRPr lang="en-GB" sz="1200" dirty="0"/>
                    </a:p>
                  </a:txBody>
                  <a:tcPr/>
                </a:tc>
                <a:tc>
                  <a:txBody>
                    <a:bodyPr/>
                    <a:lstStyle/>
                    <a:p>
                      <a:endParaRPr lang="en-GB" sz="1200" dirty="0"/>
                    </a:p>
                  </a:txBody>
                  <a:tcPr/>
                </a:tc>
                <a:extLst>
                  <a:ext uri="{0D108BD9-81ED-4DB2-BD59-A6C34878D82A}">
                    <a16:rowId xmlns:a16="http://schemas.microsoft.com/office/drawing/2014/main" val="10005"/>
                  </a:ext>
                </a:extLst>
              </a:tr>
              <a:tr h="25908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Postcode</a:t>
                      </a:r>
                      <a:endParaRPr lang="en-GB" sz="1200" dirty="0"/>
                    </a:p>
                  </a:txBody>
                  <a:tcPr/>
                </a:tc>
                <a:tc>
                  <a:txBody>
                    <a:bodyPr/>
                    <a:lstStyle/>
                    <a:p>
                      <a:endParaRPr lang="en-GB" sz="1200" dirty="0"/>
                    </a:p>
                  </a:txBody>
                  <a:tcPr/>
                </a:tc>
                <a:extLst>
                  <a:ext uri="{0D108BD9-81ED-4DB2-BD59-A6C34878D82A}">
                    <a16:rowId xmlns:a16="http://schemas.microsoft.com/office/drawing/2014/main" val="10006"/>
                  </a:ext>
                </a:extLst>
              </a:tr>
              <a:tr h="289560">
                <a:tc>
                  <a:txBody>
                    <a:bodyPr/>
                    <a:lstStyle/>
                    <a:p>
                      <a:r>
                        <a:rPr lang="en-GB" sz="1200" dirty="0"/>
                        <a:t>Home address</a:t>
                      </a:r>
                    </a:p>
                  </a:txBody>
                  <a:tcPr/>
                </a:tc>
                <a:tc>
                  <a:txBody>
                    <a:bodyPr/>
                    <a:lstStyle/>
                    <a:p>
                      <a:endParaRPr lang="en-GB" sz="1200" dirty="0"/>
                    </a:p>
                  </a:txBody>
                  <a:tcPr/>
                </a:tc>
                <a:extLst>
                  <a:ext uri="{0D108BD9-81ED-4DB2-BD59-A6C34878D82A}">
                    <a16:rowId xmlns:a16="http://schemas.microsoft.com/office/drawing/2014/main" val="10007"/>
                  </a:ext>
                </a:extLst>
              </a:tr>
              <a:tr h="304800">
                <a:tc>
                  <a:txBody>
                    <a:bodyPr/>
                    <a:lstStyle/>
                    <a:p>
                      <a:r>
                        <a:rPr lang="en-US" sz="1200" baseline="0" dirty="0"/>
                        <a:t>Names of other settings attended</a:t>
                      </a:r>
                      <a:endParaRPr lang="en-GB" sz="1200" dirty="0"/>
                    </a:p>
                  </a:txBody>
                  <a:tcPr/>
                </a:tc>
                <a:tc>
                  <a:txBody>
                    <a:bodyPr/>
                    <a:lstStyle/>
                    <a:p>
                      <a:endParaRPr lang="en-GB" sz="1200" dirty="0"/>
                    </a:p>
                  </a:txBody>
                  <a:tcPr/>
                </a:tc>
                <a:extLst>
                  <a:ext uri="{0D108BD9-81ED-4DB2-BD59-A6C34878D82A}">
                    <a16:rowId xmlns:a16="http://schemas.microsoft.com/office/drawing/2014/main" val="10008"/>
                  </a:ext>
                </a:extLst>
              </a:tr>
              <a:tr h="304800">
                <a:tc>
                  <a:txBody>
                    <a:bodyPr/>
                    <a:lstStyle/>
                    <a:p>
                      <a:r>
                        <a:rPr lang="en-GB" sz="1200" baseline="0" dirty="0"/>
                        <a:t>Other professionals involved</a:t>
                      </a:r>
                      <a:endParaRPr lang="en-GB" sz="1200" dirty="0"/>
                    </a:p>
                  </a:txBody>
                  <a:tcPr anchor="ctr"/>
                </a:tc>
                <a:tc>
                  <a:txBody>
                    <a:bodyPr/>
                    <a:lstStyle/>
                    <a:p>
                      <a:r>
                        <a:rPr lang="en-GB" sz="900" dirty="0"/>
                        <a:t>Dietician</a:t>
                      </a:r>
                      <a:r>
                        <a:rPr lang="en-GB" sz="900" baseline="0" dirty="0"/>
                        <a:t> / Speech&amp;Language / Optician / Hearing / Physio / Social Services / ASD Support Paediatrician / Family Support Worker / Occupational Therapy / Early Help / Portage / OTHER</a:t>
                      </a:r>
                      <a:endParaRPr lang="en-GB" sz="900" dirty="0"/>
                    </a:p>
                  </a:txBody>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26804407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Table 16"/>
          <p:cNvGraphicFramePr>
            <a:graphicFrameLocks noGrp="1"/>
          </p:cNvGraphicFramePr>
          <p:nvPr>
            <p:extLst>
              <p:ext uri="{D42A27DB-BD31-4B8C-83A1-F6EECF244321}">
                <p14:modId xmlns:p14="http://schemas.microsoft.com/office/powerpoint/2010/main" val="2261004149"/>
              </p:ext>
            </p:extLst>
          </p:nvPr>
        </p:nvGraphicFramePr>
        <p:xfrm>
          <a:off x="19050" y="19050"/>
          <a:ext cx="6794326" cy="274320"/>
        </p:xfrm>
        <a:graphic>
          <a:graphicData uri="http://schemas.openxmlformats.org/drawingml/2006/table">
            <a:tbl>
              <a:tblPr firstRow="1" bandRow="1">
                <a:tableStyleId>{5940675A-B579-460E-94D1-54222C63F5DA}</a:tableStyleId>
              </a:tblPr>
              <a:tblGrid>
                <a:gridCol w="120015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1447800">
                  <a:extLst>
                    <a:ext uri="{9D8B030D-6E8A-4147-A177-3AD203B41FA5}">
                      <a16:colId xmlns:a16="http://schemas.microsoft.com/office/drawing/2014/main" val="20002"/>
                    </a:ext>
                  </a:extLst>
                </a:gridCol>
                <a:gridCol w="2088976">
                  <a:extLst>
                    <a:ext uri="{9D8B030D-6E8A-4147-A177-3AD203B41FA5}">
                      <a16:colId xmlns:a16="http://schemas.microsoft.com/office/drawing/2014/main" val="20003"/>
                    </a:ext>
                  </a:extLst>
                </a:gridCol>
              </a:tblGrid>
              <a:tr h="228600">
                <a:tc>
                  <a:txBody>
                    <a:bodyPr/>
                    <a:lstStyle/>
                    <a:p>
                      <a:r>
                        <a:rPr lang="en-US" sz="1200" baseline="0" dirty="0"/>
                        <a:t>Child’s full n</a:t>
                      </a:r>
                      <a:r>
                        <a:rPr lang="en-US" sz="1200" dirty="0"/>
                        <a:t>ame</a:t>
                      </a:r>
                      <a:endParaRPr lang="en-GB" sz="1200" dirty="0"/>
                    </a:p>
                  </a:txBody>
                  <a:tcPr/>
                </a:tc>
                <a:tc>
                  <a:txBody>
                    <a:bodyPr/>
                    <a:lstStyle/>
                    <a:p>
                      <a:endParaRPr lang="en-GB" sz="1200" dirty="0"/>
                    </a:p>
                  </a:txBody>
                  <a:tcPr/>
                </a:tc>
                <a:tc>
                  <a:txBody>
                    <a:bodyPr/>
                    <a:lstStyle/>
                    <a:p>
                      <a:r>
                        <a:rPr lang="en-GB" sz="1200" dirty="0"/>
                        <a:t>Date of birth</a:t>
                      </a:r>
                    </a:p>
                  </a:txBody>
                  <a:tcPr/>
                </a:tc>
                <a:tc>
                  <a:txBody>
                    <a:bodyPr/>
                    <a:lstStyle/>
                    <a:p>
                      <a:endParaRPr lang="en-GB" sz="1200" dirty="0"/>
                    </a:p>
                  </a:txBody>
                  <a:tcPr/>
                </a:tc>
                <a:extLst>
                  <a:ext uri="{0D108BD9-81ED-4DB2-BD59-A6C34878D82A}">
                    <a16:rowId xmlns:a16="http://schemas.microsoft.com/office/drawing/2014/main" val="10000"/>
                  </a:ext>
                </a:extLst>
              </a:tr>
            </a:tbl>
          </a:graphicData>
        </a:graphic>
      </p:graphicFrame>
      <p:sp>
        <p:nvSpPr>
          <p:cNvPr id="18" name="TextBox 17"/>
          <p:cNvSpPr txBox="1"/>
          <p:nvPr/>
        </p:nvSpPr>
        <p:spPr>
          <a:xfrm>
            <a:off x="-12787" y="553879"/>
            <a:ext cx="6858000" cy="830997"/>
          </a:xfrm>
          <a:prstGeom prst="rect">
            <a:avLst/>
          </a:prstGeom>
          <a:noFill/>
        </p:spPr>
        <p:txBody>
          <a:bodyPr wrap="square" rtlCol="0">
            <a:spAutoFit/>
          </a:bodyPr>
          <a:lstStyle/>
          <a:p>
            <a:pPr algn="ctr"/>
            <a:r>
              <a:rPr lang="en-US" sz="1600" dirty="0"/>
              <a:t>Please complete the below so we know which sessions you would like.</a:t>
            </a:r>
          </a:p>
          <a:p>
            <a:pPr algn="ctr"/>
            <a:r>
              <a:rPr lang="en-US" sz="1600" dirty="0"/>
              <a:t>For each day that you would like your child to attend, please put one tick in a blue start time box, and one tick in a green finish time box</a:t>
            </a:r>
            <a:endParaRPr lang="en-GB" sz="1600" dirty="0"/>
          </a:p>
        </p:txBody>
      </p:sp>
      <p:graphicFrame>
        <p:nvGraphicFramePr>
          <p:cNvPr id="25" name="Table 24"/>
          <p:cNvGraphicFramePr>
            <a:graphicFrameLocks noGrp="1"/>
          </p:cNvGraphicFramePr>
          <p:nvPr>
            <p:extLst>
              <p:ext uri="{D42A27DB-BD31-4B8C-83A1-F6EECF244321}">
                <p14:modId xmlns:p14="http://schemas.microsoft.com/office/powerpoint/2010/main" val="1329245034"/>
              </p:ext>
            </p:extLst>
          </p:nvPr>
        </p:nvGraphicFramePr>
        <p:xfrm>
          <a:off x="0" y="4953000"/>
          <a:ext cx="6813376" cy="1562104"/>
        </p:xfrm>
        <a:graphic>
          <a:graphicData uri="http://schemas.openxmlformats.org/drawingml/2006/table">
            <a:tbl>
              <a:tblPr firstRow="1" bandRow="1">
                <a:tableStyleId>{5940675A-B579-460E-94D1-54222C63F5DA}</a:tableStyleId>
              </a:tblPr>
              <a:tblGrid>
                <a:gridCol w="1524002">
                  <a:extLst>
                    <a:ext uri="{9D8B030D-6E8A-4147-A177-3AD203B41FA5}">
                      <a16:colId xmlns:a16="http://schemas.microsoft.com/office/drawing/2014/main" val="20000"/>
                    </a:ext>
                  </a:extLst>
                </a:gridCol>
                <a:gridCol w="914400">
                  <a:extLst>
                    <a:ext uri="{9D8B030D-6E8A-4147-A177-3AD203B41FA5}">
                      <a16:colId xmlns:a16="http://schemas.microsoft.com/office/drawing/2014/main" val="20001"/>
                    </a:ext>
                  </a:extLst>
                </a:gridCol>
                <a:gridCol w="1676398">
                  <a:extLst>
                    <a:ext uri="{9D8B030D-6E8A-4147-A177-3AD203B41FA5}">
                      <a16:colId xmlns:a16="http://schemas.microsoft.com/office/drawing/2014/main" val="20002"/>
                    </a:ext>
                  </a:extLst>
                </a:gridCol>
                <a:gridCol w="990600">
                  <a:extLst>
                    <a:ext uri="{9D8B030D-6E8A-4147-A177-3AD203B41FA5}">
                      <a16:colId xmlns:a16="http://schemas.microsoft.com/office/drawing/2014/main" val="20003"/>
                    </a:ext>
                  </a:extLst>
                </a:gridCol>
                <a:gridCol w="1707976">
                  <a:extLst>
                    <a:ext uri="{9D8B030D-6E8A-4147-A177-3AD203B41FA5}">
                      <a16:colId xmlns:a16="http://schemas.microsoft.com/office/drawing/2014/main" val="20004"/>
                    </a:ext>
                  </a:extLst>
                </a:gridCol>
              </a:tblGrid>
              <a:tr h="304802">
                <a:tc rowSpan="5">
                  <a:txBody>
                    <a:bodyPr/>
                    <a:lstStyle/>
                    <a:p>
                      <a:pPr algn="ctr"/>
                      <a:r>
                        <a:rPr lang="en-US" sz="1600" dirty="0">
                          <a:solidFill>
                            <a:srgbClr val="00B050"/>
                          </a:solidFill>
                        </a:rPr>
                        <a:t>Wednesday</a:t>
                      </a:r>
                      <a:endParaRPr lang="en-GB" sz="1600" dirty="0">
                        <a:solidFill>
                          <a:srgbClr val="00B050"/>
                        </a:solidFill>
                      </a:endParaRPr>
                    </a:p>
                  </a:txBody>
                  <a:tcPr anchor="ctr"/>
                </a:tc>
                <a:tc gridSpan="2">
                  <a:txBody>
                    <a:bodyPr/>
                    <a:lstStyle/>
                    <a:p>
                      <a:pPr algn="ctr"/>
                      <a:r>
                        <a:rPr lang="en-US" sz="1200" dirty="0"/>
                        <a:t>Start time</a:t>
                      </a:r>
                      <a:endParaRPr lang="en-GB" sz="1200" dirty="0"/>
                    </a:p>
                  </a:txBody>
                  <a:tcPr anchor="ctr"/>
                </a:tc>
                <a:tc hMerge="1">
                  <a:txBody>
                    <a:bodyPr/>
                    <a:lstStyle/>
                    <a:p>
                      <a:endParaRPr lang="en-GB" dirty="0"/>
                    </a:p>
                  </a:txBody>
                  <a:tcPr/>
                </a:tc>
                <a:tc gridSpan="2">
                  <a:txBody>
                    <a:bodyPr/>
                    <a:lstStyle/>
                    <a:p>
                      <a:pPr algn="ctr"/>
                      <a:r>
                        <a:rPr lang="en-US" sz="1200" dirty="0"/>
                        <a:t>Finish time</a:t>
                      </a:r>
                      <a:endParaRPr lang="en-GB" sz="1200" dirty="0"/>
                    </a:p>
                  </a:txBody>
                  <a:tcPr anchor="ctr"/>
                </a:tc>
                <a:tc hMerge="1">
                  <a:txBody>
                    <a:bodyPr/>
                    <a:lstStyle/>
                    <a:p>
                      <a:endParaRPr lang="en-GB" dirty="0"/>
                    </a:p>
                  </a:txBody>
                  <a:tcPr/>
                </a:tc>
                <a:extLst>
                  <a:ext uri="{0D108BD9-81ED-4DB2-BD59-A6C34878D82A}">
                    <a16:rowId xmlns:a16="http://schemas.microsoft.com/office/drawing/2014/main" val="10000"/>
                  </a:ext>
                </a:extLst>
              </a:tr>
              <a:tr h="342902">
                <a:tc vMerge="1">
                  <a:txBody>
                    <a:bodyPr/>
                    <a:lstStyle/>
                    <a:p>
                      <a:pPr algn="ctr"/>
                      <a:endParaRPr lang="en-GB" sz="1600" dirty="0">
                        <a:solidFill>
                          <a:srgbClr val="FF0000"/>
                        </a:solidFill>
                      </a:endParaRPr>
                    </a:p>
                  </a:txBody>
                  <a:tcPr anchor="ctr"/>
                </a:tc>
                <a:tc>
                  <a:txBody>
                    <a:bodyPr/>
                    <a:lstStyle/>
                    <a:p>
                      <a:pPr algn="ctr"/>
                      <a:r>
                        <a:rPr lang="en-US" sz="1200" dirty="0"/>
                        <a:t>8:00am</a:t>
                      </a:r>
                      <a:endParaRPr lang="en-GB" sz="1200" dirty="0"/>
                    </a:p>
                  </a:txBody>
                  <a:tcPr anchor="ctr"/>
                </a:tc>
                <a:tc>
                  <a:txBody>
                    <a:bodyPr/>
                    <a:lstStyle/>
                    <a:p>
                      <a:pPr algn="ctr"/>
                      <a:endParaRPr lang="en-GB" sz="1200" dirty="0"/>
                    </a:p>
                  </a:txBody>
                  <a:tcPr anchor="ctr">
                    <a:solidFill>
                      <a:schemeClr val="accent1">
                        <a:lumMod val="20000"/>
                        <a:lumOff val="80000"/>
                      </a:schemeClr>
                    </a:solidFill>
                  </a:tcPr>
                </a:tc>
                <a:tc>
                  <a:txBody>
                    <a:bodyPr/>
                    <a:lstStyle/>
                    <a:p>
                      <a:pPr algn="ctr"/>
                      <a:r>
                        <a:rPr lang="en-US" sz="1200" dirty="0"/>
                        <a:t>12:00pm</a:t>
                      </a:r>
                      <a:endParaRPr lang="en-GB" sz="1200" dirty="0"/>
                    </a:p>
                  </a:txBody>
                  <a:tcPr anchor="ctr"/>
                </a:tc>
                <a:tc>
                  <a:txBody>
                    <a:bodyPr/>
                    <a:lstStyle/>
                    <a:p>
                      <a:pPr algn="ctr"/>
                      <a:endParaRPr lang="en-GB" sz="1200" dirty="0"/>
                    </a:p>
                  </a:txBody>
                  <a:tcPr anchor="ctr">
                    <a:solidFill>
                      <a:schemeClr val="accent3">
                        <a:lumMod val="20000"/>
                        <a:lumOff val="80000"/>
                      </a:schemeClr>
                    </a:solidFill>
                  </a:tcPr>
                </a:tc>
                <a:extLst>
                  <a:ext uri="{0D108BD9-81ED-4DB2-BD59-A6C34878D82A}">
                    <a16:rowId xmlns:a16="http://schemas.microsoft.com/office/drawing/2014/main" val="10001"/>
                  </a:ext>
                </a:extLst>
              </a:tr>
              <a:tr h="304800">
                <a:tc vMerge="1">
                  <a:txBody>
                    <a:bodyPr/>
                    <a:lstStyle/>
                    <a:p>
                      <a:endParaRPr lang="en-GB" sz="1200" dirty="0"/>
                    </a:p>
                  </a:txBody>
                  <a:tcPr/>
                </a:tc>
                <a:tc>
                  <a:txBody>
                    <a:bodyPr/>
                    <a:lstStyle/>
                    <a:p>
                      <a:pPr algn="ctr"/>
                      <a:r>
                        <a:rPr lang="en-US" sz="1200" dirty="0"/>
                        <a:t>8:30am</a:t>
                      </a:r>
                      <a:endParaRPr lang="en-GB" sz="1200" dirty="0"/>
                    </a:p>
                  </a:txBody>
                  <a:tcPr anchor="ctr"/>
                </a:tc>
                <a:tc>
                  <a:txBody>
                    <a:bodyPr/>
                    <a:lstStyle/>
                    <a:p>
                      <a:pPr algn="ctr"/>
                      <a:endParaRPr lang="en-GB" sz="1200" dirty="0"/>
                    </a:p>
                  </a:txBody>
                  <a:tcPr anchor="ctr">
                    <a:solidFill>
                      <a:schemeClr val="accent1">
                        <a:lumMod val="20000"/>
                        <a:lumOff val="80000"/>
                      </a:schemeClr>
                    </a:solidFill>
                  </a:tcPr>
                </a:tc>
                <a:tc>
                  <a:txBody>
                    <a:bodyPr/>
                    <a:lstStyle/>
                    <a:p>
                      <a:pPr algn="ctr"/>
                      <a:r>
                        <a:rPr lang="en-US" sz="1200" dirty="0"/>
                        <a:t>3:00pm</a:t>
                      </a:r>
                      <a:endParaRPr lang="en-GB" sz="1200" dirty="0"/>
                    </a:p>
                  </a:txBody>
                  <a:tcPr anchor="ctr"/>
                </a:tc>
                <a:tc>
                  <a:txBody>
                    <a:bodyPr/>
                    <a:lstStyle/>
                    <a:p>
                      <a:pPr algn="ctr"/>
                      <a:endParaRPr lang="en-GB" sz="1200" dirty="0"/>
                    </a:p>
                  </a:txBody>
                  <a:tcPr anchor="ctr">
                    <a:solidFill>
                      <a:schemeClr val="accent3">
                        <a:lumMod val="20000"/>
                        <a:lumOff val="80000"/>
                      </a:schemeClr>
                    </a:solidFill>
                  </a:tcPr>
                </a:tc>
                <a:extLst>
                  <a:ext uri="{0D108BD9-81ED-4DB2-BD59-A6C34878D82A}">
                    <a16:rowId xmlns:a16="http://schemas.microsoft.com/office/drawing/2014/main" val="10002"/>
                  </a:ext>
                </a:extLst>
              </a:tr>
              <a:tr h="304800">
                <a:tc vMerge="1">
                  <a:txBody>
                    <a:bodyPr/>
                    <a:lstStyle/>
                    <a:p>
                      <a:endParaRPr lang="en-GB" sz="1200" dirty="0"/>
                    </a:p>
                  </a:txBody>
                  <a:tcPr/>
                </a:tc>
                <a:tc>
                  <a:txBody>
                    <a:bodyPr/>
                    <a:lstStyle/>
                    <a:p>
                      <a:pPr algn="ctr"/>
                      <a:r>
                        <a:rPr lang="en-US" sz="1200" dirty="0"/>
                        <a:t>9:00am</a:t>
                      </a:r>
                      <a:endParaRPr lang="en-GB" sz="1200" dirty="0"/>
                    </a:p>
                  </a:txBody>
                  <a:tcPr anchor="ctr"/>
                </a:tc>
                <a:tc>
                  <a:txBody>
                    <a:bodyPr/>
                    <a:lstStyle/>
                    <a:p>
                      <a:pPr algn="ctr"/>
                      <a:endParaRPr lang="en-GB" sz="1200" dirty="0"/>
                    </a:p>
                  </a:txBody>
                  <a:tcPr anchor="ctr">
                    <a:solidFill>
                      <a:schemeClr val="accent1">
                        <a:lumMod val="20000"/>
                        <a:lumOff val="80000"/>
                      </a:schemeClr>
                    </a:solidFill>
                  </a:tcPr>
                </a:tc>
                <a:tc>
                  <a:txBody>
                    <a:bodyPr/>
                    <a:lstStyle/>
                    <a:p>
                      <a:pPr algn="ctr"/>
                      <a:r>
                        <a:rPr lang="en-US" sz="1200" dirty="0"/>
                        <a:t>3:30pm</a:t>
                      </a:r>
                      <a:endParaRPr lang="en-GB" sz="1200" dirty="0"/>
                    </a:p>
                  </a:txBody>
                  <a:tcPr anchor="ctr"/>
                </a:tc>
                <a:tc>
                  <a:txBody>
                    <a:bodyPr/>
                    <a:lstStyle/>
                    <a:p>
                      <a:pPr algn="ctr"/>
                      <a:endParaRPr lang="en-GB" sz="1200" dirty="0"/>
                    </a:p>
                  </a:txBody>
                  <a:tcPr anchor="ctr">
                    <a:solidFill>
                      <a:schemeClr val="accent3">
                        <a:lumMod val="20000"/>
                        <a:lumOff val="80000"/>
                      </a:schemeClr>
                    </a:solidFill>
                  </a:tcPr>
                </a:tc>
                <a:extLst>
                  <a:ext uri="{0D108BD9-81ED-4DB2-BD59-A6C34878D82A}">
                    <a16:rowId xmlns:a16="http://schemas.microsoft.com/office/drawing/2014/main" val="10003"/>
                  </a:ext>
                </a:extLst>
              </a:tr>
              <a:tr h="304800">
                <a:tc vMerge="1">
                  <a:txBody>
                    <a:bodyPr/>
                    <a:lstStyle/>
                    <a:p>
                      <a:endParaRPr lang="en-GB" sz="1200" dirty="0"/>
                    </a:p>
                  </a:txBody>
                  <a:tcPr/>
                </a:tc>
                <a:tc>
                  <a:txBody>
                    <a:bodyPr/>
                    <a:lstStyle/>
                    <a:p>
                      <a:pPr algn="ctr"/>
                      <a:r>
                        <a:rPr lang="en-US" sz="1200" dirty="0"/>
                        <a:t>12:00pm</a:t>
                      </a:r>
                      <a:endParaRPr lang="en-GB" sz="1200" dirty="0"/>
                    </a:p>
                  </a:txBody>
                  <a:tcPr anchor="ctr"/>
                </a:tc>
                <a:tc>
                  <a:txBody>
                    <a:bodyPr/>
                    <a:lstStyle/>
                    <a:p>
                      <a:pPr algn="ctr"/>
                      <a:endParaRPr lang="en-GB" sz="1200" dirty="0"/>
                    </a:p>
                  </a:txBody>
                  <a:tcPr anchor="ctr">
                    <a:solidFill>
                      <a:schemeClr val="accent1">
                        <a:lumMod val="20000"/>
                        <a:lumOff val="80000"/>
                      </a:schemeClr>
                    </a:solidFill>
                  </a:tcPr>
                </a:tc>
                <a:tc>
                  <a:txBody>
                    <a:bodyPr/>
                    <a:lstStyle/>
                    <a:p>
                      <a:pPr algn="ctr"/>
                      <a:r>
                        <a:rPr lang="en-US" sz="1200" dirty="0"/>
                        <a:t>4:00pm</a:t>
                      </a:r>
                      <a:endParaRPr lang="en-GB" sz="1200" dirty="0"/>
                    </a:p>
                  </a:txBody>
                  <a:tcPr anchor="ctr"/>
                </a:tc>
                <a:tc>
                  <a:txBody>
                    <a:bodyPr/>
                    <a:lstStyle/>
                    <a:p>
                      <a:pPr algn="ctr"/>
                      <a:endParaRPr lang="en-GB" sz="1200" dirty="0"/>
                    </a:p>
                  </a:txBody>
                  <a:tcPr anchor="ctr">
                    <a:solidFill>
                      <a:schemeClr val="accent3">
                        <a:lumMod val="20000"/>
                        <a:lumOff val="80000"/>
                      </a:schemeClr>
                    </a:solidFill>
                  </a:tcPr>
                </a:tc>
                <a:extLst>
                  <a:ext uri="{0D108BD9-81ED-4DB2-BD59-A6C34878D82A}">
                    <a16:rowId xmlns:a16="http://schemas.microsoft.com/office/drawing/2014/main" val="10004"/>
                  </a:ext>
                </a:extLst>
              </a:tr>
            </a:tbl>
          </a:graphicData>
        </a:graphic>
      </p:graphicFrame>
      <p:graphicFrame>
        <p:nvGraphicFramePr>
          <p:cNvPr id="27" name="Table 26"/>
          <p:cNvGraphicFramePr>
            <a:graphicFrameLocks noGrp="1"/>
          </p:cNvGraphicFramePr>
          <p:nvPr>
            <p:extLst>
              <p:ext uri="{D42A27DB-BD31-4B8C-83A1-F6EECF244321}">
                <p14:modId xmlns:p14="http://schemas.microsoft.com/office/powerpoint/2010/main" val="1471431641"/>
              </p:ext>
            </p:extLst>
          </p:nvPr>
        </p:nvGraphicFramePr>
        <p:xfrm>
          <a:off x="22312" y="8332367"/>
          <a:ext cx="6813376" cy="1562104"/>
        </p:xfrm>
        <a:graphic>
          <a:graphicData uri="http://schemas.openxmlformats.org/drawingml/2006/table">
            <a:tbl>
              <a:tblPr firstRow="1" bandRow="1">
                <a:tableStyleId>{5940675A-B579-460E-94D1-54222C63F5DA}</a:tableStyleId>
              </a:tblPr>
              <a:tblGrid>
                <a:gridCol w="1524002">
                  <a:extLst>
                    <a:ext uri="{9D8B030D-6E8A-4147-A177-3AD203B41FA5}">
                      <a16:colId xmlns:a16="http://schemas.microsoft.com/office/drawing/2014/main" val="20000"/>
                    </a:ext>
                  </a:extLst>
                </a:gridCol>
                <a:gridCol w="914400">
                  <a:extLst>
                    <a:ext uri="{9D8B030D-6E8A-4147-A177-3AD203B41FA5}">
                      <a16:colId xmlns:a16="http://schemas.microsoft.com/office/drawing/2014/main" val="20001"/>
                    </a:ext>
                  </a:extLst>
                </a:gridCol>
                <a:gridCol w="1676398">
                  <a:extLst>
                    <a:ext uri="{9D8B030D-6E8A-4147-A177-3AD203B41FA5}">
                      <a16:colId xmlns:a16="http://schemas.microsoft.com/office/drawing/2014/main" val="20002"/>
                    </a:ext>
                  </a:extLst>
                </a:gridCol>
                <a:gridCol w="990600">
                  <a:extLst>
                    <a:ext uri="{9D8B030D-6E8A-4147-A177-3AD203B41FA5}">
                      <a16:colId xmlns:a16="http://schemas.microsoft.com/office/drawing/2014/main" val="20003"/>
                    </a:ext>
                  </a:extLst>
                </a:gridCol>
                <a:gridCol w="1707976">
                  <a:extLst>
                    <a:ext uri="{9D8B030D-6E8A-4147-A177-3AD203B41FA5}">
                      <a16:colId xmlns:a16="http://schemas.microsoft.com/office/drawing/2014/main" val="20004"/>
                    </a:ext>
                  </a:extLst>
                </a:gridCol>
              </a:tblGrid>
              <a:tr h="304802">
                <a:tc rowSpan="5">
                  <a:txBody>
                    <a:bodyPr/>
                    <a:lstStyle/>
                    <a:p>
                      <a:pPr algn="ctr"/>
                      <a:r>
                        <a:rPr lang="en-US" sz="1600" dirty="0">
                          <a:solidFill>
                            <a:srgbClr val="00B050"/>
                          </a:solidFill>
                        </a:rPr>
                        <a:t>Friday</a:t>
                      </a:r>
                      <a:endParaRPr lang="en-GB" sz="1600" dirty="0">
                        <a:solidFill>
                          <a:srgbClr val="00B050"/>
                        </a:solidFill>
                      </a:endParaRPr>
                    </a:p>
                  </a:txBody>
                  <a:tcPr anchor="ctr"/>
                </a:tc>
                <a:tc gridSpan="2">
                  <a:txBody>
                    <a:bodyPr/>
                    <a:lstStyle/>
                    <a:p>
                      <a:pPr algn="ctr"/>
                      <a:r>
                        <a:rPr lang="en-US" sz="1200" dirty="0"/>
                        <a:t>Start time</a:t>
                      </a:r>
                      <a:endParaRPr lang="en-GB" sz="1200" dirty="0"/>
                    </a:p>
                  </a:txBody>
                  <a:tcPr anchor="ctr"/>
                </a:tc>
                <a:tc hMerge="1">
                  <a:txBody>
                    <a:bodyPr/>
                    <a:lstStyle/>
                    <a:p>
                      <a:endParaRPr lang="en-GB" dirty="0"/>
                    </a:p>
                  </a:txBody>
                  <a:tcPr/>
                </a:tc>
                <a:tc gridSpan="2">
                  <a:txBody>
                    <a:bodyPr/>
                    <a:lstStyle/>
                    <a:p>
                      <a:pPr algn="ctr"/>
                      <a:r>
                        <a:rPr lang="en-US" sz="1200" dirty="0"/>
                        <a:t>Finish time</a:t>
                      </a:r>
                      <a:endParaRPr lang="en-GB" sz="1200" dirty="0"/>
                    </a:p>
                  </a:txBody>
                  <a:tcPr anchor="ctr"/>
                </a:tc>
                <a:tc hMerge="1">
                  <a:txBody>
                    <a:bodyPr/>
                    <a:lstStyle/>
                    <a:p>
                      <a:endParaRPr lang="en-GB" dirty="0"/>
                    </a:p>
                  </a:txBody>
                  <a:tcPr/>
                </a:tc>
                <a:extLst>
                  <a:ext uri="{0D108BD9-81ED-4DB2-BD59-A6C34878D82A}">
                    <a16:rowId xmlns:a16="http://schemas.microsoft.com/office/drawing/2014/main" val="10000"/>
                  </a:ext>
                </a:extLst>
              </a:tr>
              <a:tr h="342902">
                <a:tc vMerge="1">
                  <a:txBody>
                    <a:bodyPr/>
                    <a:lstStyle/>
                    <a:p>
                      <a:pPr algn="ctr"/>
                      <a:endParaRPr lang="en-GB" sz="1600" dirty="0">
                        <a:solidFill>
                          <a:srgbClr val="FF0000"/>
                        </a:solidFill>
                      </a:endParaRPr>
                    </a:p>
                  </a:txBody>
                  <a:tcPr anchor="ctr"/>
                </a:tc>
                <a:tc>
                  <a:txBody>
                    <a:bodyPr/>
                    <a:lstStyle/>
                    <a:p>
                      <a:pPr algn="ctr"/>
                      <a:r>
                        <a:rPr lang="en-US" sz="1200" dirty="0"/>
                        <a:t>8:00am</a:t>
                      </a:r>
                      <a:endParaRPr lang="en-GB" sz="1200" dirty="0"/>
                    </a:p>
                  </a:txBody>
                  <a:tcPr anchor="ctr"/>
                </a:tc>
                <a:tc>
                  <a:txBody>
                    <a:bodyPr/>
                    <a:lstStyle/>
                    <a:p>
                      <a:pPr algn="ctr"/>
                      <a:endParaRPr lang="en-GB" sz="1200" dirty="0"/>
                    </a:p>
                  </a:txBody>
                  <a:tcPr anchor="ctr">
                    <a:solidFill>
                      <a:schemeClr val="accent1">
                        <a:lumMod val="20000"/>
                        <a:lumOff val="80000"/>
                      </a:schemeClr>
                    </a:solidFill>
                  </a:tcPr>
                </a:tc>
                <a:tc>
                  <a:txBody>
                    <a:bodyPr/>
                    <a:lstStyle/>
                    <a:p>
                      <a:pPr algn="ctr"/>
                      <a:r>
                        <a:rPr lang="en-US" sz="1200" dirty="0"/>
                        <a:t>12:00pm</a:t>
                      </a:r>
                      <a:endParaRPr lang="en-GB" sz="1200" dirty="0"/>
                    </a:p>
                  </a:txBody>
                  <a:tcPr anchor="ctr"/>
                </a:tc>
                <a:tc>
                  <a:txBody>
                    <a:bodyPr/>
                    <a:lstStyle/>
                    <a:p>
                      <a:pPr algn="ctr"/>
                      <a:endParaRPr lang="en-GB" sz="1200" dirty="0"/>
                    </a:p>
                  </a:txBody>
                  <a:tcPr anchor="ctr">
                    <a:solidFill>
                      <a:schemeClr val="accent3">
                        <a:lumMod val="20000"/>
                        <a:lumOff val="80000"/>
                      </a:schemeClr>
                    </a:solidFill>
                  </a:tcPr>
                </a:tc>
                <a:extLst>
                  <a:ext uri="{0D108BD9-81ED-4DB2-BD59-A6C34878D82A}">
                    <a16:rowId xmlns:a16="http://schemas.microsoft.com/office/drawing/2014/main" val="10001"/>
                  </a:ext>
                </a:extLst>
              </a:tr>
              <a:tr h="304800">
                <a:tc vMerge="1">
                  <a:txBody>
                    <a:bodyPr/>
                    <a:lstStyle/>
                    <a:p>
                      <a:endParaRPr lang="en-GB" sz="1200" dirty="0"/>
                    </a:p>
                  </a:txBody>
                  <a:tcPr/>
                </a:tc>
                <a:tc>
                  <a:txBody>
                    <a:bodyPr/>
                    <a:lstStyle/>
                    <a:p>
                      <a:pPr algn="ctr"/>
                      <a:r>
                        <a:rPr lang="en-US" sz="1200" dirty="0"/>
                        <a:t>8:30am</a:t>
                      </a:r>
                      <a:endParaRPr lang="en-GB" sz="1200" dirty="0"/>
                    </a:p>
                  </a:txBody>
                  <a:tcPr anchor="ctr"/>
                </a:tc>
                <a:tc>
                  <a:txBody>
                    <a:bodyPr/>
                    <a:lstStyle/>
                    <a:p>
                      <a:pPr algn="ctr"/>
                      <a:endParaRPr lang="en-GB" sz="1200" dirty="0"/>
                    </a:p>
                  </a:txBody>
                  <a:tcPr anchor="ctr">
                    <a:solidFill>
                      <a:schemeClr val="accent1">
                        <a:lumMod val="20000"/>
                        <a:lumOff val="80000"/>
                      </a:schemeClr>
                    </a:solidFill>
                  </a:tcPr>
                </a:tc>
                <a:tc>
                  <a:txBody>
                    <a:bodyPr/>
                    <a:lstStyle/>
                    <a:p>
                      <a:pPr algn="ctr"/>
                      <a:r>
                        <a:rPr lang="en-US" sz="1200" dirty="0"/>
                        <a:t>3:00pm</a:t>
                      </a:r>
                      <a:endParaRPr lang="en-GB" sz="1200" dirty="0"/>
                    </a:p>
                  </a:txBody>
                  <a:tcPr anchor="ctr"/>
                </a:tc>
                <a:tc>
                  <a:txBody>
                    <a:bodyPr/>
                    <a:lstStyle/>
                    <a:p>
                      <a:pPr algn="ctr"/>
                      <a:endParaRPr lang="en-GB" sz="1200" dirty="0"/>
                    </a:p>
                  </a:txBody>
                  <a:tcPr anchor="ctr">
                    <a:solidFill>
                      <a:schemeClr val="accent3">
                        <a:lumMod val="20000"/>
                        <a:lumOff val="80000"/>
                      </a:schemeClr>
                    </a:solidFill>
                  </a:tcPr>
                </a:tc>
                <a:extLst>
                  <a:ext uri="{0D108BD9-81ED-4DB2-BD59-A6C34878D82A}">
                    <a16:rowId xmlns:a16="http://schemas.microsoft.com/office/drawing/2014/main" val="10002"/>
                  </a:ext>
                </a:extLst>
              </a:tr>
              <a:tr h="304800">
                <a:tc vMerge="1">
                  <a:txBody>
                    <a:bodyPr/>
                    <a:lstStyle/>
                    <a:p>
                      <a:endParaRPr lang="en-GB" sz="1200" dirty="0"/>
                    </a:p>
                  </a:txBody>
                  <a:tcPr/>
                </a:tc>
                <a:tc>
                  <a:txBody>
                    <a:bodyPr/>
                    <a:lstStyle/>
                    <a:p>
                      <a:pPr algn="ctr"/>
                      <a:r>
                        <a:rPr lang="en-US" sz="1200" dirty="0"/>
                        <a:t>9:00am</a:t>
                      </a:r>
                      <a:endParaRPr lang="en-GB" sz="1200" dirty="0"/>
                    </a:p>
                  </a:txBody>
                  <a:tcPr anchor="ctr"/>
                </a:tc>
                <a:tc>
                  <a:txBody>
                    <a:bodyPr/>
                    <a:lstStyle/>
                    <a:p>
                      <a:pPr algn="ctr"/>
                      <a:endParaRPr lang="en-GB" sz="1200" dirty="0"/>
                    </a:p>
                  </a:txBody>
                  <a:tcPr anchor="ctr">
                    <a:solidFill>
                      <a:schemeClr val="accent1">
                        <a:lumMod val="20000"/>
                        <a:lumOff val="80000"/>
                      </a:schemeClr>
                    </a:solidFill>
                  </a:tcPr>
                </a:tc>
                <a:tc>
                  <a:txBody>
                    <a:bodyPr/>
                    <a:lstStyle/>
                    <a:p>
                      <a:pPr algn="ctr"/>
                      <a:r>
                        <a:rPr lang="en-US" sz="1200" dirty="0"/>
                        <a:t>3:30pm</a:t>
                      </a:r>
                      <a:endParaRPr lang="en-GB" sz="1200" dirty="0"/>
                    </a:p>
                  </a:txBody>
                  <a:tcPr anchor="ctr"/>
                </a:tc>
                <a:tc>
                  <a:txBody>
                    <a:bodyPr/>
                    <a:lstStyle/>
                    <a:p>
                      <a:pPr algn="ctr"/>
                      <a:endParaRPr lang="en-GB" sz="1200" dirty="0"/>
                    </a:p>
                  </a:txBody>
                  <a:tcPr anchor="ctr">
                    <a:solidFill>
                      <a:schemeClr val="accent3">
                        <a:lumMod val="20000"/>
                        <a:lumOff val="80000"/>
                      </a:schemeClr>
                    </a:solidFill>
                  </a:tcPr>
                </a:tc>
                <a:extLst>
                  <a:ext uri="{0D108BD9-81ED-4DB2-BD59-A6C34878D82A}">
                    <a16:rowId xmlns:a16="http://schemas.microsoft.com/office/drawing/2014/main" val="10003"/>
                  </a:ext>
                </a:extLst>
              </a:tr>
              <a:tr h="304800">
                <a:tc vMerge="1">
                  <a:txBody>
                    <a:bodyPr/>
                    <a:lstStyle/>
                    <a:p>
                      <a:endParaRPr lang="en-GB" sz="1200" dirty="0"/>
                    </a:p>
                  </a:txBody>
                  <a:tcPr/>
                </a:tc>
                <a:tc>
                  <a:txBody>
                    <a:bodyPr/>
                    <a:lstStyle/>
                    <a:p>
                      <a:pPr algn="ctr"/>
                      <a:r>
                        <a:rPr lang="en-US" sz="1200" dirty="0"/>
                        <a:t>12:00pm</a:t>
                      </a:r>
                      <a:endParaRPr lang="en-GB" sz="1200" dirty="0"/>
                    </a:p>
                  </a:txBody>
                  <a:tcPr anchor="ctr"/>
                </a:tc>
                <a:tc>
                  <a:txBody>
                    <a:bodyPr/>
                    <a:lstStyle/>
                    <a:p>
                      <a:pPr algn="ctr"/>
                      <a:endParaRPr lang="en-GB" sz="1200" dirty="0"/>
                    </a:p>
                  </a:txBody>
                  <a:tcPr anchor="ctr">
                    <a:solidFill>
                      <a:schemeClr val="accent1">
                        <a:lumMod val="20000"/>
                        <a:lumOff val="80000"/>
                      </a:schemeClr>
                    </a:solidFill>
                  </a:tcPr>
                </a:tc>
                <a:tc>
                  <a:txBody>
                    <a:bodyPr/>
                    <a:lstStyle/>
                    <a:p>
                      <a:pPr algn="ctr"/>
                      <a:r>
                        <a:rPr lang="en-US" sz="1200" dirty="0"/>
                        <a:t>4:00pm</a:t>
                      </a:r>
                      <a:endParaRPr lang="en-GB" sz="1200" dirty="0"/>
                    </a:p>
                  </a:txBody>
                  <a:tcPr anchor="ctr"/>
                </a:tc>
                <a:tc>
                  <a:txBody>
                    <a:bodyPr/>
                    <a:lstStyle/>
                    <a:p>
                      <a:pPr algn="ctr"/>
                      <a:endParaRPr lang="en-GB" sz="1200" dirty="0"/>
                    </a:p>
                  </a:txBody>
                  <a:tcPr anchor="ctr">
                    <a:solidFill>
                      <a:schemeClr val="accent3">
                        <a:lumMod val="20000"/>
                        <a:lumOff val="80000"/>
                      </a:schemeClr>
                    </a:solidFill>
                  </a:tcPr>
                </a:tc>
                <a:extLst>
                  <a:ext uri="{0D108BD9-81ED-4DB2-BD59-A6C34878D82A}">
                    <a16:rowId xmlns:a16="http://schemas.microsoft.com/office/drawing/2014/main" val="10004"/>
                  </a:ext>
                </a:extLst>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3020743900"/>
              </p:ext>
            </p:extLst>
          </p:nvPr>
        </p:nvGraphicFramePr>
        <p:xfrm>
          <a:off x="15219" y="6609184"/>
          <a:ext cx="6813376" cy="1562104"/>
        </p:xfrm>
        <a:graphic>
          <a:graphicData uri="http://schemas.openxmlformats.org/drawingml/2006/table">
            <a:tbl>
              <a:tblPr firstRow="1" bandRow="1">
                <a:tableStyleId>{5940675A-B579-460E-94D1-54222C63F5DA}</a:tableStyleId>
              </a:tblPr>
              <a:tblGrid>
                <a:gridCol w="1524002">
                  <a:extLst>
                    <a:ext uri="{9D8B030D-6E8A-4147-A177-3AD203B41FA5}">
                      <a16:colId xmlns:a16="http://schemas.microsoft.com/office/drawing/2014/main" val="20000"/>
                    </a:ext>
                  </a:extLst>
                </a:gridCol>
                <a:gridCol w="914400">
                  <a:extLst>
                    <a:ext uri="{9D8B030D-6E8A-4147-A177-3AD203B41FA5}">
                      <a16:colId xmlns:a16="http://schemas.microsoft.com/office/drawing/2014/main" val="20001"/>
                    </a:ext>
                  </a:extLst>
                </a:gridCol>
                <a:gridCol w="1676398">
                  <a:extLst>
                    <a:ext uri="{9D8B030D-6E8A-4147-A177-3AD203B41FA5}">
                      <a16:colId xmlns:a16="http://schemas.microsoft.com/office/drawing/2014/main" val="20002"/>
                    </a:ext>
                  </a:extLst>
                </a:gridCol>
                <a:gridCol w="990600">
                  <a:extLst>
                    <a:ext uri="{9D8B030D-6E8A-4147-A177-3AD203B41FA5}">
                      <a16:colId xmlns:a16="http://schemas.microsoft.com/office/drawing/2014/main" val="20003"/>
                    </a:ext>
                  </a:extLst>
                </a:gridCol>
                <a:gridCol w="1707976">
                  <a:extLst>
                    <a:ext uri="{9D8B030D-6E8A-4147-A177-3AD203B41FA5}">
                      <a16:colId xmlns:a16="http://schemas.microsoft.com/office/drawing/2014/main" val="20004"/>
                    </a:ext>
                  </a:extLst>
                </a:gridCol>
              </a:tblGrid>
              <a:tr h="304802">
                <a:tc rowSpan="5">
                  <a:txBody>
                    <a:bodyPr/>
                    <a:lstStyle/>
                    <a:p>
                      <a:pPr algn="ctr"/>
                      <a:r>
                        <a:rPr lang="en-US" sz="1600" dirty="0">
                          <a:solidFill>
                            <a:srgbClr val="00B050"/>
                          </a:solidFill>
                        </a:rPr>
                        <a:t>Thursday</a:t>
                      </a:r>
                      <a:endParaRPr lang="en-GB" sz="1600" dirty="0">
                        <a:solidFill>
                          <a:srgbClr val="00B050"/>
                        </a:solidFill>
                      </a:endParaRPr>
                    </a:p>
                  </a:txBody>
                  <a:tcPr anchor="ctr"/>
                </a:tc>
                <a:tc gridSpan="2">
                  <a:txBody>
                    <a:bodyPr/>
                    <a:lstStyle/>
                    <a:p>
                      <a:pPr algn="ctr"/>
                      <a:r>
                        <a:rPr lang="en-US" sz="1200" dirty="0"/>
                        <a:t>Start time</a:t>
                      </a:r>
                      <a:endParaRPr lang="en-GB" sz="1200" dirty="0"/>
                    </a:p>
                  </a:txBody>
                  <a:tcPr anchor="ctr"/>
                </a:tc>
                <a:tc hMerge="1">
                  <a:txBody>
                    <a:bodyPr/>
                    <a:lstStyle/>
                    <a:p>
                      <a:endParaRPr lang="en-GB" dirty="0"/>
                    </a:p>
                  </a:txBody>
                  <a:tcPr/>
                </a:tc>
                <a:tc gridSpan="2">
                  <a:txBody>
                    <a:bodyPr/>
                    <a:lstStyle/>
                    <a:p>
                      <a:pPr algn="ctr"/>
                      <a:r>
                        <a:rPr lang="en-US" sz="1200" dirty="0"/>
                        <a:t>Finish time</a:t>
                      </a:r>
                      <a:endParaRPr lang="en-GB" sz="1200" dirty="0"/>
                    </a:p>
                  </a:txBody>
                  <a:tcPr anchor="ctr"/>
                </a:tc>
                <a:tc hMerge="1">
                  <a:txBody>
                    <a:bodyPr/>
                    <a:lstStyle/>
                    <a:p>
                      <a:endParaRPr lang="en-GB" dirty="0"/>
                    </a:p>
                  </a:txBody>
                  <a:tcPr/>
                </a:tc>
                <a:extLst>
                  <a:ext uri="{0D108BD9-81ED-4DB2-BD59-A6C34878D82A}">
                    <a16:rowId xmlns:a16="http://schemas.microsoft.com/office/drawing/2014/main" val="10000"/>
                  </a:ext>
                </a:extLst>
              </a:tr>
              <a:tr h="342902">
                <a:tc vMerge="1">
                  <a:txBody>
                    <a:bodyPr/>
                    <a:lstStyle/>
                    <a:p>
                      <a:pPr algn="ctr"/>
                      <a:endParaRPr lang="en-GB" sz="1600" dirty="0">
                        <a:solidFill>
                          <a:srgbClr val="FF0000"/>
                        </a:solidFill>
                      </a:endParaRPr>
                    </a:p>
                  </a:txBody>
                  <a:tcPr anchor="ctr"/>
                </a:tc>
                <a:tc>
                  <a:txBody>
                    <a:bodyPr/>
                    <a:lstStyle/>
                    <a:p>
                      <a:pPr algn="ctr"/>
                      <a:r>
                        <a:rPr lang="en-US" sz="1200" dirty="0"/>
                        <a:t>8:00am</a:t>
                      </a:r>
                      <a:endParaRPr lang="en-GB" sz="1200" dirty="0"/>
                    </a:p>
                  </a:txBody>
                  <a:tcPr anchor="ctr"/>
                </a:tc>
                <a:tc>
                  <a:txBody>
                    <a:bodyPr/>
                    <a:lstStyle/>
                    <a:p>
                      <a:pPr algn="ctr"/>
                      <a:endParaRPr lang="en-GB" sz="1200" dirty="0"/>
                    </a:p>
                  </a:txBody>
                  <a:tcPr anchor="ctr">
                    <a:solidFill>
                      <a:schemeClr val="accent1">
                        <a:lumMod val="20000"/>
                        <a:lumOff val="80000"/>
                      </a:schemeClr>
                    </a:solidFill>
                  </a:tcPr>
                </a:tc>
                <a:tc>
                  <a:txBody>
                    <a:bodyPr/>
                    <a:lstStyle/>
                    <a:p>
                      <a:pPr algn="ctr"/>
                      <a:r>
                        <a:rPr lang="en-US" sz="1200" dirty="0"/>
                        <a:t>12:00pm</a:t>
                      </a:r>
                      <a:endParaRPr lang="en-GB" sz="1200" dirty="0"/>
                    </a:p>
                  </a:txBody>
                  <a:tcPr anchor="ctr"/>
                </a:tc>
                <a:tc>
                  <a:txBody>
                    <a:bodyPr/>
                    <a:lstStyle/>
                    <a:p>
                      <a:pPr algn="ctr"/>
                      <a:endParaRPr lang="en-GB" sz="1200" dirty="0"/>
                    </a:p>
                  </a:txBody>
                  <a:tcPr anchor="ctr">
                    <a:solidFill>
                      <a:schemeClr val="accent3">
                        <a:lumMod val="20000"/>
                        <a:lumOff val="80000"/>
                      </a:schemeClr>
                    </a:solidFill>
                  </a:tcPr>
                </a:tc>
                <a:extLst>
                  <a:ext uri="{0D108BD9-81ED-4DB2-BD59-A6C34878D82A}">
                    <a16:rowId xmlns:a16="http://schemas.microsoft.com/office/drawing/2014/main" val="10001"/>
                  </a:ext>
                </a:extLst>
              </a:tr>
              <a:tr h="304800">
                <a:tc vMerge="1">
                  <a:txBody>
                    <a:bodyPr/>
                    <a:lstStyle/>
                    <a:p>
                      <a:endParaRPr lang="en-GB" sz="1200" dirty="0"/>
                    </a:p>
                  </a:txBody>
                  <a:tcPr/>
                </a:tc>
                <a:tc>
                  <a:txBody>
                    <a:bodyPr/>
                    <a:lstStyle/>
                    <a:p>
                      <a:pPr algn="ctr"/>
                      <a:r>
                        <a:rPr lang="en-US" sz="1200" dirty="0"/>
                        <a:t>8:30am</a:t>
                      </a:r>
                      <a:endParaRPr lang="en-GB" sz="1200" dirty="0"/>
                    </a:p>
                  </a:txBody>
                  <a:tcPr anchor="ctr"/>
                </a:tc>
                <a:tc>
                  <a:txBody>
                    <a:bodyPr/>
                    <a:lstStyle/>
                    <a:p>
                      <a:pPr algn="ctr"/>
                      <a:endParaRPr lang="en-GB" sz="1200" dirty="0"/>
                    </a:p>
                  </a:txBody>
                  <a:tcPr anchor="ctr">
                    <a:solidFill>
                      <a:schemeClr val="accent1">
                        <a:lumMod val="20000"/>
                        <a:lumOff val="80000"/>
                      </a:schemeClr>
                    </a:solidFill>
                  </a:tcPr>
                </a:tc>
                <a:tc>
                  <a:txBody>
                    <a:bodyPr/>
                    <a:lstStyle/>
                    <a:p>
                      <a:pPr algn="ctr"/>
                      <a:r>
                        <a:rPr lang="en-US" sz="1200" dirty="0"/>
                        <a:t>3:00pm</a:t>
                      </a:r>
                      <a:endParaRPr lang="en-GB" sz="1200" dirty="0"/>
                    </a:p>
                  </a:txBody>
                  <a:tcPr anchor="ctr"/>
                </a:tc>
                <a:tc>
                  <a:txBody>
                    <a:bodyPr/>
                    <a:lstStyle/>
                    <a:p>
                      <a:pPr algn="ctr"/>
                      <a:endParaRPr lang="en-GB" sz="1200" dirty="0"/>
                    </a:p>
                  </a:txBody>
                  <a:tcPr anchor="ctr">
                    <a:solidFill>
                      <a:schemeClr val="accent3">
                        <a:lumMod val="20000"/>
                        <a:lumOff val="80000"/>
                      </a:schemeClr>
                    </a:solidFill>
                  </a:tcPr>
                </a:tc>
                <a:extLst>
                  <a:ext uri="{0D108BD9-81ED-4DB2-BD59-A6C34878D82A}">
                    <a16:rowId xmlns:a16="http://schemas.microsoft.com/office/drawing/2014/main" val="10002"/>
                  </a:ext>
                </a:extLst>
              </a:tr>
              <a:tr h="304800">
                <a:tc vMerge="1">
                  <a:txBody>
                    <a:bodyPr/>
                    <a:lstStyle/>
                    <a:p>
                      <a:endParaRPr lang="en-GB" sz="1200" dirty="0"/>
                    </a:p>
                  </a:txBody>
                  <a:tcPr/>
                </a:tc>
                <a:tc>
                  <a:txBody>
                    <a:bodyPr/>
                    <a:lstStyle/>
                    <a:p>
                      <a:pPr algn="ctr"/>
                      <a:r>
                        <a:rPr lang="en-US" sz="1200" dirty="0"/>
                        <a:t>9:00am</a:t>
                      </a:r>
                      <a:endParaRPr lang="en-GB" sz="1200" dirty="0"/>
                    </a:p>
                  </a:txBody>
                  <a:tcPr anchor="ctr"/>
                </a:tc>
                <a:tc>
                  <a:txBody>
                    <a:bodyPr/>
                    <a:lstStyle/>
                    <a:p>
                      <a:pPr algn="ctr"/>
                      <a:endParaRPr lang="en-GB" sz="1200" dirty="0"/>
                    </a:p>
                  </a:txBody>
                  <a:tcPr anchor="ctr">
                    <a:solidFill>
                      <a:schemeClr val="accent1">
                        <a:lumMod val="20000"/>
                        <a:lumOff val="80000"/>
                      </a:schemeClr>
                    </a:solidFill>
                  </a:tcPr>
                </a:tc>
                <a:tc>
                  <a:txBody>
                    <a:bodyPr/>
                    <a:lstStyle/>
                    <a:p>
                      <a:pPr algn="ctr"/>
                      <a:r>
                        <a:rPr lang="en-US" sz="1200" dirty="0"/>
                        <a:t>3:30pm</a:t>
                      </a:r>
                      <a:endParaRPr lang="en-GB" sz="1200" dirty="0"/>
                    </a:p>
                  </a:txBody>
                  <a:tcPr anchor="ctr"/>
                </a:tc>
                <a:tc>
                  <a:txBody>
                    <a:bodyPr/>
                    <a:lstStyle/>
                    <a:p>
                      <a:pPr algn="ctr"/>
                      <a:endParaRPr lang="en-GB" sz="1200" dirty="0"/>
                    </a:p>
                  </a:txBody>
                  <a:tcPr anchor="ctr">
                    <a:solidFill>
                      <a:schemeClr val="accent3">
                        <a:lumMod val="20000"/>
                        <a:lumOff val="80000"/>
                      </a:schemeClr>
                    </a:solidFill>
                  </a:tcPr>
                </a:tc>
                <a:extLst>
                  <a:ext uri="{0D108BD9-81ED-4DB2-BD59-A6C34878D82A}">
                    <a16:rowId xmlns:a16="http://schemas.microsoft.com/office/drawing/2014/main" val="10003"/>
                  </a:ext>
                </a:extLst>
              </a:tr>
              <a:tr h="304800">
                <a:tc vMerge="1">
                  <a:txBody>
                    <a:bodyPr/>
                    <a:lstStyle/>
                    <a:p>
                      <a:endParaRPr lang="en-GB" sz="1200" dirty="0"/>
                    </a:p>
                  </a:txBody>
                  <a:tcPr/>
                </a:tc>
                <a:tc>
                  <a:txBody>
                    <a:bodyPr/>
                    <a:lstStyle/>
                    <a:p>
                      <a:pPr algn="ctr"/>
                      <a:r>
                        <a:rPr lang="en-US" sz="1200" dirty="0"/>
                        <a:t>12:00pm</a:t>
                      </a:r>
                      <a:endParaRPr lang="en-GB" sz="1200" dirty="0"/>
                    </a:p>
                  </a:txBody>
                  <a:tcPr anchor="ctr"/>
                </a:tc>
                <a:tc>
                  <a:txBody>
                    <a:bodyPr/>
                    <a:lstStyle/>
                    <a:p>
                      <a:pPr algn="ctr"/>
                      <a:endParaRPr lang="en-GB" sz="1200" dirty="0"/>
                    </a:p>
                  </a:txBody>
                  <a:tcPr anchor="ctr">
                    <a:solidFill>
                      <a:schemeClr val="accent1">
                        <a:lumMod val="20000"/>
                        <a:lumOff val="80000"/>
                      </a:schemeClr>
                    </a:solidFill>
                  </a:tcPr>
                </a:tc>
                <a:tc>
                  <a:txBody>
                    <a:bodyPr/>
                    <a:lstStyle/>
                    <a:p>
                      <a:pPr algn="ctr"/>
                      <a:r>
                        <a:rPr lang="en-US" sz="1200" dirty="0"/>
                        <a:t>4:00pm</a:t>
                      </a:r>
                      <a:endParaRPr lang="en-GB" sz="1200" dirty="0"/>
                    </a:p>
                  </a:txBody>
                  <a:tcPr anchor="ctr"/>
                </a:tc>
                <a:tc>
                  <a:txBody>
                    <a:bodyPr/>
                    <a:lstStyle/>
                    <a:p>
                      <a:pPr algn="ctr"/>
                      <a:endParaRPr lang="en-GB" sz="1200" dirty="0"/>
                    </a:p>
                  </a:txBody>
                  <a:tcPr anchor="ctr">
                    <a:solidFill>
                      <a:schemeClr val="accent3">
                        <a:lumMod val="20000"/>
                        <a:lumOff val="80000"/>
                      </a:schemeClr>
                    </a:solidFill>
                  </a:tcPr>
                </a:tc>
                <a:extLst>
                  <a:ext uri="{0D108BD9-81ED-4DB2-BD59-A6C34878D82A}">
                    <a16:rowId xmlns:a16="http://schemas.microsoft.com/office/drawing/2014/main" val="10004"/>
                  </a:ext>
                </a:extLst>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3192165472"/>
              </p:ext>
            </p:extLst>
          </p:nvPr>
        </p:nvGraphicFramePr>
        <p:xfrm>
          <a:off x="9539" y="3296816"/>
          <a:ext cx="6813376" cy="1562104"/>
        </p:xfrm>
        <a:graphic>
          <a:graphicData uri="http://schemas.openxmlformats.org/drawingml/2006/table">
            <a:tbl>
              <a:tblPr firstRow="1" bandRow="1">
                <a:tableStyleId>{5940675A-B579-460E-94D1-54222C63F5DA}</a:tableStyleId>
              </a:tblPr>
              <a:tblGrid>
                <a:gridCol w="1524002">
                  <a:extLst>
                    <a:ext uri="{9D8B030D-6E8A-4147-A177-3AD203B41FA5}">
                      <a16:colId xmlns:a16="http://schemas.microsoft.com/office/drawing/2014/main" val="20000"/>
                    </a:ext>
                  </a:extLst>
                </a:gridCol>
                <a:gridCol w="914400">
                  <a:extLst>
                    <a:ext uri="{9D8B030D-6E8A-4147-A177-3AD203B41FA5}">
                      <a16:colId xmlns:a16="http://schemas.microsoft.com/office/drawing/2014/main" val="20001"/>
                    </a:ext>
                  </a:extLst>
                </a:gridCol>
                <a:gridCol w="1676398">
                  <a:extLst>
                    <a:ext uri="{9D8B030D-6E8A-4147-A177-3AD203B41FA5}">
                      <a16:colId xmlns:a16="http://schemas.microsoft.com/office/drawing/2014/main" val="20002"/>
                    </a:ext>
                  </a:extLst>
                </a:gridCol>
                <a:gridCol w="990600">
                  <a:extLst>
                    <a:ext uri="{9D8B030D-6E8A-4147-A177-3AD203B41FA5}">
                      <a16:colId xmlns:a16="http://schemas.microsoft.com/office/drawing/2014/main" val="20003"/>
                    </a:ext>
                  </a:extLst>
                </a:gridCol>
                <a:gridCol w="1707976">
                  <a:extLst>
                    <a:ext uri="{9D8B030D-6E8A-4147-A177-3AD203B41FA5}">
                      <a16:colId xmlns:a16="http://schemas.microsoft.com/office/drawing/2014/main" val="20004"/>
                    </a:ext>
                  </a:extLst>
                </a:gridCol>
              </a:tblGrid>
              <a:tr h="304802">
                <a:tc rowSpan="5">
                  <a:txBody>
                    <a:bodyPr/>
                    <a:lstStyle/>
                    <a:p>
                      <a:pPr algn="ctr"/>
                      <a:r>
                        <a:rPr lang="en-US" sz="1600" dirty="0">
                          <a:solidFill>
                            <a:srgbClr val="00B050"/>
                          </a:solidFill>
                        </a:rPr>
                        <a:t>Tuesday</a:t>
                      </a:r>
                      <a:r>
                        <a:rPr lang="en-US" sz="1600" baseline="0" dirty="0">
                          <a:solidFill>
                            <a:srgbClr val="00B050"/>
                          </a:solidFill>
                        </a:rPr>
                        <a:t> </a:t>
                      </a:r>
                      <a:endParaRPr lang="en-GB" sz="1600" dirty="0">
                        <a:solidFill>
                          <a:srgbClr val="00B050"/>
                        </a:solidFill>
                      </a:endParaRPr>
                    </a:p>
                  </a:txBody>
                  <a:tcPr anchor="ctr"/>
                </a:tc>
                <a:tc gridSpan="2">
                  <a:txBody>
                    <a:bodyPr/>
                    <a:lstStyle/>
                    <a:p>
                      <a:pPr algn="ctr"/>
                      <a:r>
                        <a:rPr lang="en-US" sz="1200" dirty="0"/>
                        <a:t>Start time</a:t>
                      </a:r>
                      <a:endParaRPr lang="en-GB" sz="1200" dirty="0"/>
                    </a:p>
                  </a:txBody>
                  <a:tcPr anchor="ctr"/>
                </a:tc>
                <a:tc hMerge="1">
                  <a:txBody>
                    <a:bodyPr/>
                    <a:lstStyle/>
                    <a:p>
                      <a:endParaRPr lang="en-GB" dirty="0"/>
                    </a:p>
                  </a:txBody>
                  <a:tcPr/>
                </a:tc>
                <a:tc gridSpan="2">
                  <a:txBody>
                    <a:bodyPr/>
                    <a:lstStyle/>
                    <a:p>
                      <a:pPr algn="ctr"/>
                      <a:r>
                        <a:rPr lang="en-US" sz="1200" dirty="0"/>
                        <a:t>Finish time</a:t>
                      </a:r>
                      <a:endParaRPr lang="en-GB" sz="1200" dirty="0"/>
                    </a:p>
                  </a:txBody>
                  <a:tcPr anchor="ctr"/>
                </a:tc>
                <a:tc hMerge="1">
                  <a:txBody>
                    <a:bodyPr/>
                    <a:lstStyle/>
                    <a:p>
                      <a:endParaRPr lang="en-GB" dirty="0"/>
                    </a:p>
                  </a:txBody>
                  <a:tcPr/>
                </a:tc>
                <a:extLst>
                  <a:ext uri="{0D108BD9-81ED-4DB2-BD59-A6C34878D82A}">
                    <a16:rowId xmlns:a16="http://schemas.microsoft.com/office/drawing/2014/main" val="10000"/>
                  </a:ext>
                </a:extLst>
              </a:tr>
              <a:tr h="342902">
                <a:tc vMerge="1">
                  <a:txBody>
                    <a:bodyPr/>
                    <a:lstStyle/>
                    <a:p>
                      <a:pPr algn="ctr"/>
                      <a:endParaRPr lang="en-GB" sz="1600" dirty="0">
                        <a:solidFill>
                          <a:srgbClr val="FF0000"/>
                        </a:solidFill>
                      </a:endParaRPr>
                    </a:p>
                  </a:txBody>
                  <a:tcPr anchor="ctr"/>
                </a:tc>
                <a:tc>
                  <a:txBody>
                    <a:bodyPr/>
                    <a:lstStyle/>
                    <a:p>
                      <a:pPr algn="ctr"/>
                      <a:r>
                        <a:rPr lang="en-US" sz="1200" dirty="0"/>
                        <a:t>8:00am</a:t>
                      </a:r>
                      <a:endParaRPr lang="en-GB" sz="1200" dirty="0"/>
                    </a:p>
                  </a:txBody>
                  <a:tcPr anchor="ctr"/>
                </a:tc>
                <a:tc>
                  <a:txBody>
                    <a:bodyPr/>
                    <a:lstStyle/>
                    <a:p>
                      <a:pPr algn="ctr"/>
                      <a:endParaRPr lang="en-GB" sz="1200" dirty="0"/>
                    </a:p>
                  </a:txBody>
                  <a:tcPr anchor="ctr">
                    <a:solidFill>
                      <a:schemeClr val="accent1">
                        <a:lumMod val="20000"/>
                        <a:lumOff val="80000"/>
                      </a:schemeClr>
                    </a:solidFill>
                  </a:tcPr>
                </a:tc>
                <a:tc>
                  <a:txBody>
                    <a:bodyPr/>
                    <a:lstStyle/>
                    <a:p>
                      <a:pPr algn="ctr"/>
                      <a:r>
                        <a:rPr lang="en-US" sz="1200" dirty="0"/>
                        <a:t>12:00pm</a:t>
                      </a:r>
                      <a:endParaRPr lang="en-GB" sz="1200" dirty="0"/>
                    </a:p>
                  </a:txBody>
                  <a:tcPr anchor="ctr"/>
                </a:tc>
                <a:tc>
                  <a:txBody>
                    <a:bodyPr/>
                    <a:lstStyle/>
                    <a:p>
                      <a:pPr algn="ctr"/>
                      <a:endParaRPr lang="en-GB" sz="1200" dirty="0"/>
                    </a:p>
                  </a:txBody>
                  <a:tcPr anchor="ctr">
                    <a:solidFill>
                      <a:schemeClr val="accent3">
                        <a:lumMod val="20000"/>
                        <a:lumOff val="80000"/>
                      </a:schemeClr>
                    </a:solidFill>
                  </a:tcPr>
                </a:tc>
                <a:extLst>
                  <a:ext uri="{0D108BD9-81ED-4DB2-BD59-A6C34878D82A}">
                    <a16:rowId xmlns:a16="http://schemas.microsoft.com/office/drawing/2014/main" val="10001"/>
                  </a:ext>
                </a:extLst>
              </a:tr>
              <a:tr h="304800">
                <a:tc vMerge="1">
                  <a:txBody>
                    <a:bodyPr/>
                    <a:lstStyle/>
                    <a:p>
                      <a:endParaRPr lang="en-GB" sz="1200" dirty="0"/>
                    </a:p>
                  </a:txBody>
                  <a:tcPr/>
                </a:tc>
                <a:tc>
                  <a:txBody>
                    <a:bodyPr/>
                    <a:lstStyle/>
                    <a:p>
                      <a:pPr algn="ctr"/>
                      <a:r>
                        <a:rPr lang="en-US" sz="1200" dirty="0"/>
                        <a:t>8:30am</a:t>
                      </a:r>
                      <a:endParaRPr lang="en-GB" sz="1200" dirty="0"/>
                    </a:p>
                  </a:txBody>
                  <a:tcPr anchor="ctr"/>
                </a:tc>
                <a:tc>
                  <a:txBody>
                    <a:bodyPr/>
                    <a:lstStyle/>
                    <a:p>
                      <a:pPr algn="ctr"/>
                      <a:endParaRPr lang="en-GB" sz="1200" dirty="0"/>
                    </a:p>
                  </a:txBody>
                  <a:tcPr anchor="ctr">
                    <a:solidFill>
                      <a:schemeClr val="accent1">
                        <a:lumMod val="20000"/>
                        <a:lumOff val="80000"/>
                      </a:schemeClr>
                    </a:solidFill>
                  </a:tcPr>
                </a:tc>
                <a:tc>
                  <a:txBody>
                    <a:bodyPr/>
                    <a:lstStyle/>
                    <a:p>
                      <a:pPr algn="ctr"/>
                      <a:r>
                        <a:rPr lang="en-US" sz="1200" dirty="0"/>
                        <a:t>3:00pm</a:t>
                      </a:r>
                      <a:endParaRPr lang="en-GB" sz="1200" dirty="0"/>
                    </a:p>
                  </a:txBody>
                  <a:tcPr anchor="ctr"/>
                </a:tc>
                <a:tc>
                  <a:txBody>
                    <a:bodyPr/>
                    <a:lstStyle/>
                    <a:p>
                      <a:pPr algn="ctr"/>
                      <a:endParaRPr lang="en-GB" sz="1200" dirty="0"/>
                    </a:p>
                  </a:txBody>
                  <a:tcPr anchor="ctr">
                    <a:solidFill>
                      <a:schemeClr val="accent3">
                        <a:lumMod val="20000"/>
                        <a:lumOff val="80000"/>
                      </a:schemeClr>
                    </a:solidFill>
                  </a:tcPr>
                </a:tc>
                <a:extLst>
                  <a:ext uri="{0D108BD9-81ED-4DB2-BD59-A6C34878D82A}">
                    <a16:rowId xmlns:a16="http://schemas.microsoft.com/office/drawing/2014/main" val="10002"/>
                  </a:ext>
                </a:extLst>
              </a:tr>
              <a:tr h="304800">
                <a:tc vMerge="1">
                  <a:txBody>
                    <a:bodyPr/>
                    <a:lstStyle/>
                    <a:p>
                      <a:endParaRPr lang="en-GB" sz="1200" dirty="0"/>
                    </a:p>
                  </a:txBody>
                  <a:tcPr/>
                </a:tc>
                <a:tc>
                  <a:txBody>
                    <a:bodyPr/>
                    <a:lstStyle/>
                    <a:p>
                      <a:pPr algn="ctr"/>
                      <a:r>
                        <a:rPr lang="en-US" sz="1200" dirty="0"/>
                        <a:t>9:00am</a:t>
                      </a:r>
                      <a:endParaRPr lang="en-GB" sz="1200" dirty="0"/>
                    </a:p>
                  </a:txBody>
                  <a:tcPr anchor="ctr"/>
                </a:tc>
                <a:tc>
                  <a:txBody>
                    <a:bodyPr/>
                    <a:lstStyle/>
                    <a:p>
                      <a:pPr algn="ctr"/>
                      <a:endParaRPr lang="en-GB" sz="1200" dirty="0"/>
                    </a:p>
                  </a:txBody>
                  <a:tcPr anchor="ctr">
                    <a:solidFill>
                      <a:schemeClr val="accent1">
                        <a:lumMod val="20000"/>
                        <a:lumOff val="80000"/>
                      </a:schemeClr>
                    </a:solidFill>
                  </a:tcPr>
                </a:tc>
                <a:tc>
                  <a:txBody>
                    <a:bodyPr/>
                    <a:lstStyle/>
                    <a:p>
                      <a:pPr algn="ctr"/>
                      <a:r>
                        <a:rPr lang="en-US" sz="1200" dirty="0"/>
                        <a:t>3:30pm</a:t>
                      </a:r>
                      <a:endParaRPr lang="en-GB" sz="1200" dirty="0"/>
                    </a:p>
                  </a:txBody>
                  <a:tcPr anchor="ctr"/>
                </a:tc>
                <a:tc>
                  <a:txBody>
                    <a:bodyPr/>
                    <a:lstStyle/>
                    <a:p>
                      <a:pPr algn="ctr"/>
                      <a:endParaRPr lang="en-GB" sz="1200" dirty="0"/>
                    </a:p>
                  </a:txBody>
                  <a:tcPr anchor="ctr">
                    <a:solidFill>
                      <a:schemeClr val="accent3">
                        <a:lumMod val="20000"/>
                        <a:lumOff val="80000"/>
                      </a:schemeClr>
                    </a:solidFill>
                  </a:tcPr>
                </a:tc>
                <a:extLst>
                  <a:ext uri="{0D108BD9-81ED-4DB2-BD59-A6C34878D82A}">
                    <a16:rowId xmlns:a16="http://schemas.microsoft.com/office/drawing/2014/main" val="10003"/>
                  </a:ext>
                </a:extLst>
              </a:tr>
              <a:tr h="304800">
                <a:tc vMerge="1">
                  <a:txBody>
                    <a:bodyPr/>
                    <a:lstStyle/>
                    <a:p>
                      <a:endParaRPr lang="en-GB" sz="1200" dirty="0"/>
                    </a:p>
                  </a:txBody>
                  <a:tcPr/>
                </a:tc>
                <a:tc>
                  <a:txBody>
                    <a:bodyPr/>
                    <a:lstStyle/>
                    <a:p>
                      <a:pPr algn="ctr"/>
                      <a:r>
                        <a:rPr lang="en-US" sz="1200" dirty="0"/>
                        <a:t>12:00pm</a:t>
                      </a:r>
                      <a:endParaRPr lang="en-GB" sz="1200" dirty="0"/>
                    </a:p>
                  </a:txBody>
                  <a:tcPr anchor="ctr"/>
                </a:tc>
                <a:tc>
                  <a:txBody>
                    <a:bodyPr/>
                    <a:lstStyle/>
                    <a:p>
                      <a:pPr algn="ctr"/>
                      <a:endParaRPr lang="en-GB" sz="1200" dirty="0"/>
                    </a:p>
                  </a:txBody>
                  <a:tcPr anchor="ctr">
                    <a:solidFill>
                      <a:schemeClr val="accent1">
                        <a:lumMod val="20000"/>
                        <a:lumOff val="80000"/>
                      </a:schemeClr>
                    </a:solidFill>
                  </a:tcPr>
                </a:tc>
                <a:tc>
                  <a:txBody>
                    <a:bodyPr/>
                    <a:lstStyle/>
                    <a:p>
                      <a:pPr algn="ctr"/>
                      <a:r>
                        <a:rPr lang="en-US" sz="1200" dirty="0"/>
                        <a:t>4:00pm</a:t>
                      </a:r>
                      <a:endParaRPr lang="en-GB" sz="1200" dirty="0"/>
                    </a:p>
                  </a:txBody>
                  <a:tcPr anchor="ctr"/>
                </a:tc>
                <a:tc>
                  <a:txBody>
                    <a:bodyPr/>
                    <a:lstStyle/>
                    <a:p>
                      <a:pPr algn="ctr"/>
                      <a:endParaRPr lang="en-GB" sz="1200" dirty="0"/>
                    </a:p>
                  </a:txBody>
                  <a:tcPr anchor="ctr">
                    <a:solidFill>
                      <a:schemeClr val="accent3">
                        <a:lumMod val="20000"/>
                        <a:lumOff val="80000"/>
                      </a:schemeClr>
                    </a:solidFill>
                  </a:tcPr>
                </a:tc>
                <a:extLst>
                  <a:ext uri="{0D108BD9-81ED-4DB2-BD59-A6C34878D82A}">
                    <a16:rowId xmlns:a16="http://schemas.microsoft.com/office/drawing/2014/main" val="10004"/>
                  </a:ext>
                </a:extLst>
              </a:tr>
            </a:tbl>
          </a:graphicData>
        </a:graphic>
      </p:graphicFrame>
      <p:graphicFrame>
        <p:nvGraphicFramePr>
          <p:cNvPr id="12" name="Table 11"/>
          <p:cNvGraphicFramePr>
            <a:graphicFrameLocks noGrp="1"/>
          </p:cNvGraphicFramePr>
          <p:nvPr>
            <p:extLst>
              <p:ext uri="{D42A27DB-BD31-4B8C-83A1-F6EECF244321}">
                <p14:modId xmlns:p14="http://schemas.microsoft.com/office/powerpoint/2010/main" val="2203141439"/>
              </p:ext>
            </p:extLst>
          </p:nvPr>
        </p:nvGraphicFramePr>
        <p:xfrm>
          <a:off x="0" y="1589735"/>
          <a:ext cx="6813376" cy="1562104"/>
        </p:xfrm>
        <a:graphic>
          <a:graphicData uri="http://schemas.openxmlformats.org/drawingml/2006/table">
            <a:tbl>
              <a:tblPr firstRow="1" bandRow="1">
                <a:tableStyleId>{5940675A-B579-460E-94D1-54222C63F5DA}</a:tableStyleId>
              </a:tblPr>
              <a:tblGrid>
                <a:gridCol w="1524002">
                  <a:extLst>
                    <a:ext uri="{9D8B030D-6E8A-4147-A177-3AD203B41FA5}">
                      <a16:colId xmlns:a16="http://schemas.microsoft.com/office/drawing/2014/main" val="20000"/>
                    </a:ext>
                  </a:extLst>
                </a:gridCol>
                <a:gridCol w="914400">
                  <a:extLst>
                    <a:ext uri="{9D8B030D-6E8A-4147-A177-3AD203B41FA5}">
                      <a16:colId xmlns:a16="http://schemas.microsoft.com/office/drawing/2014/main" val="20001"/>
                    </a:ext>
                  </a:extLst>
                </a:gridCol>
                <a:gridCol w="1676398">
                  <a:extLst>
                    <a:ext uri="{9D8B030D-6E8A-4147-A177-3AD203B41FA5}">
                      <a16:colId xmlns:a16="http://schemas.microsoft.com/office/drawing/2014/main" val="20002"/>
                    </a:ext>
                  </a:extLst>
                </a:gridCol>
                <a:gridCol w="990600">
                  <a:extLst>
                    <a:ext uri="{9D8B030D-6E8A-4147-A177-3AD203B41FA5}">
                      <a16:colId xmlns:a16="http://schemas.microsoft.com/office/drawing/2014/main" val="20003"/>
                    </a:ext>
                  </a:extLst>
                </a:gridCol>
                <a:gridCol w="1707976">
                  <a:extLst>
                    <a:ext uri="{9D8B030D-6E8A-4147-A177-3AD203B41FA5}">
                      <a16:colId xmlns:a16="http://schemas.microsoft.com/office/drawing/2014/main" val="20004"/>
                    </a:ext>
                  </a:extLst>
                </a:gridCol>
              </a:tblGrid>
              <a:tr h="304802">
                <a:tc rowSpan="5">
                  <a:txBody>
                    <a:bodyPr/>
                    <a:lstStyle/>
                    <a:p>
                      <a:pPr algn="ctr"/>
                      <a:r>
                        <a:rPr lang="en-US" sz="1600" dirty="0">
                          <a:solidFill>
                            <a:srgbClr val="00B050"/>
                          </a:solidFill>
                        </a:rPr>
                        <a:t>Monday</a:t>
                      </a:r>
                      <a:r>
                        <a:rPr lang="en-US" sz="1600" baseline="0" dirty="0">
                          <a:solidFill>
                            <a:srgbClr val="00B050"/>
                          </a:solidFill>
                        </a:rPr>
                        <a:t> </a:t>
                      </a:r>
                      <a:endParaRPr lang="en-GB" sz="1600" dirty="0">
                        <a:solidFill>
                          <a:srgbClr val="00B050"/>
                        </a:solidFill>
                      </a:endParaRPr>
                    </a:p>
                  </a:txBody>
                  <a:tcPr anchor="ctr"/>
                </a:tc>
                <a:tc gridSpan="2">
                  <a:txBody>
                    <a:bodyPr/>
                    <a:lstStyle/>
                    <a:p>
                      <a:pPr algn="ctr"/>
                      <a:r>
                        <a:rPr lang="en-US" sz="1200" dirty="0"/>
                        <a:t>Start time</a:t>
                      </a:r>
                      <a:endParaRPr lang="en-GB" sz="1200" dirty="0"/>
                    </a:p>
                  </a:txBody>
                  <a:tcPr anchor="ctr"/>
                </a:tc>
                <a:tc hMerge="1">
                  <a:txBody>
                    <a:bodyPr/>
                    <a:lstStyle/>
                    <a:p>
                      <a:endParaRPr lang="en-GB" dirty="0"/>
                    </a:p>
                  </a:txBody>
                  <a:tcPr/>
                </a:tc>
                <a:tc gridSpan="2">
                  <a:txBody>
                    <a:bodyPr/>
                    <a:lstStyle/>
                    <a:p>
                      <a:pPr algn="ctr"/>
                      <a:r>
                        <a:rPr lang="en-US" sz="1200" dirty="0"/>
                        <a:t>Finish time</a:t>
                      </a:r>
                      <a:endParaRPr lang="en-GB" sz="1200" dirty="0"/>
                    </a:p>
                  </a:txBody>
                  <a:tcPr anchor="ctr"/>
                </a:tc>
                <a:tc hMerge="1">
                  <a:txBody>
                    <a:bodyPr/>
                    <a:lstStyle/>
                    <a:p>
                      <a:endParaRPr lang="en-GB" dirty="0"/>
                    </a:p>
                  </a:txBody>
                  <a:tcPr/>
                </a:tc>
                <a:extLst>
                  <a:ext uri="{0D108BD9-81ED-4DB2-BD59-A6C34878D82A}">
                    <a16:rowId xmlns:a16="http://schemas.microsoft.com/office/drawing/2014/main" val="10000"/>
                  </a:ext>
                </a:extLst>
              </a:tr>
              <a:tr h="342902">
                <a:tc vMerge="1">
                  <a:txBody>
                    <a:bodyPr/>
                    <a:lstStyle/>
                    <a:p>
                      <a:pPr algn="ctr"/>
                      <a:endParaRPr lang="en-GB" sz="1600" dirty="0">
                        <a:solidFill>
                          <a:srgbClr val="FF0000"/>
                        </a:solidFill>
                      </a:endParaRPr>
                    </a:p>
                  </a:txBody>
                  <a:tcPr anchor="ctr"/>
                </a:tc>
                <a:tc>
                  <a:txBody>
                    <a:bodyPr/>
                    <a:lstStyle/>
                    <a:p>
                      <a:pPr algn="ctr"/>
                      <a:r>
                        <a:rPr lang="en-US" sz="1200" dirty="0"/>
                        <a:t>8:00am</a:t>
                      </a:r>
                      <a:endParaRPr lang="en-GB" sz="1200" dirty="0"/>
                    </a:p>
                  </a:txBody>
                  <a:tcPr anchor="ctr"/>
                </a:tc>
                <a:tc>
                  <a:txBody>
                    <a:bodyPr/>
                    <a:lstStyle/>
                    <a:p>
                      <a:pPr algn="ctr"/>
                      <a:endParaRPr lang="en-GB" sz="1200" dirty="0"/>
                    </a:p>
                  </a:txBody>
                  <a:tcPr anchor="ctr">
                    <a:solidFill>
                      <a:schemeClr val="accent1">
                        <a:lumMod val="20000"/>
                        <a:lumOff val="80000"/>
                      </a:schemeClr>
                    </a:solidFill>
                  </a:tcPr>
                </a:tc>
                <a:tc>
                  <a:txBody>
                    <a:bodyPr/>
                    <a:lstStyle/>
                    <a:p>
                      <a:pPr algn="ctr"/>
                      <a:r>
                        <a:rPr lang="en-US" sz="1200" dirty="0"/>
                        <a:t>12:00pm</a:t>
                      </a:r>
                      <a:endParaRPr lang="en-GB" sz="1200" dirty="0"/>
                    </a:p>
                  </a:txBody>
                  <a:tcPr anchor="ctr"/>
                </a:tc>
                <a:tc>
                  <a:txBody>
                    <a:bodyPr/>
                    <a:lstStyle/>
                    <a:p>
                      <a:pPr algn="ctr"/>
                      <a:endParaRPr lang="en-GB" sz="1200" dirty="0"/>
                    </a:p>
                  </a:txBody>
                  <a:tcPr anchor="ctr">
                    <a:solidFill>
                      <a:schemeClr val="accent3">
                        <a:lumMod val="20000"/>
                        <a:lumOff val="80000"/>
                      </a:schemeClr>
                    </a:solidFill>
                  </a:tcPr>
                </a:tc>
                <a:extLst>
                  <a:ext uri="{0D108BD9-81ED-4DB2-BD59-A6C34878D82A}">
                    <a16:rowId xmlns:a16="http://schemas.microsoft.com/office/drawing/2014/main" val="10001"/>
                  </a:ext>
                </a:extLst>
              </a:tr>
              <a:tr h="304800">
                <a:tc vMerge="1">
                  <a:txBody>
                    <a:bodyPr/>
                    <a:lstStyle/>
                    <a:p>
                      <a:endParaRPr lang="en-GB" sz="1200" dirty="0"/>
                    </a:p>
                  </a:txBody>
                  <a:tcPr/>
                </a:tc>
                <a:tc>
                  <a:txBody>
                    <a:bodyPr/>
                    <a:lstStyle/>
                    <a:p>
                      <a:pPr algn="ctr"/>
                      <a:r>
                        <a:rPr lang="en-US" sz="1200" dirty="0"/>
                        <a:t>8:30am</a:t>
                      </a:r>
                      <a:endParaRPr lang="en-GB" sz="1200" dirty="0"/>
                    </a:p>
                  </a:txBody>
                  <a:tcPr anchor="ctr"/>
                </a:tc>
                <a:tc>
                  <a:txBody>
                    <a:bodyPr/>
                    <a:lstStyle/>
                    <a:p>
                      <a:pPr algn="ctr"/>
                      <a:endParaRPr lang="en-GB" sz="1200" dirty="0"/>
                    </a:p>
                  </a:txBody>
                  <a:tcPr anchor="ctr">
                    <a:solidFill>
                      <a:schemeClr val="accent1">
                        <a:lumMod val="20000"/>
                        <a:lumOff val="80000"/>
                      </a:schemeClr>
                    </a:solidFill>
                  </a:tcPr>
                </a:tc>
                <a:tc>
                  <a:txBody>
                    <a:bodyPr/>
                    <a:lstStyle/>
                    <a:p>
                      <a:pPr algn="ctr"/>
                      <a:r>
                        <a:rPr lang="en-US" sz="1200" dirty="0"/>
                        <a:t>3:00pm</a:t>
                      </a:r>
                      <a:endParaRPr lang="en-GB" sz="1200" dirty="0"/>
                    </a:p>
                  </a:txBody>
                  <a:tcPr anchor="ctr"/>
                </a:tc>
                <a:tc>
                  <a:txBody>
                    <a:bodyPr/>
                    <a:lstStyle/>
                    <a:p>
                      <a:pPr algn="ctr"/>
                      <a:endParaRPr lang="en-GB" sz="1200" dirty="0"/>
                    </a:p>
                  </a:txBody>
                  <a:tcPr anchor="ctr">
                    <a:solidFill>
                      <a:schemeClr val="accent3">
                        <a:lumMod val="20000"/>
                        <a:lumOff val="80000"/>
                      </a:schemeClr>
                    </a:solidFill>
                  </a:tcPr>
                </a:tc>
                <a:extLst>
                  <a:ext uri="{0D108BD9-81ED-4DB2-BD59-A6C34878D82A}">
                    <a16:rowId xmlns:a16="http://schemas.microsoft.com/office/drawing/2014/main" val="10002"/>
                  </a:ext>
                </a:extLst>
              </a:tr>
              <a:tr h="304800">
                <a:tc vMerge="1">
                  <a:txBody>
                    <a:bodyPr/>
                    <a:lstStyle/>
                    <a:p>
                      <a:endParaRPr lang="en-GB" sz="1200" dirty="0"/>
                    </a:p>
                  </a:txBody>
                  <a:tcPr/>
                </a:tc>
                <a:tc>
                  <a:txBody>
                    <a:bodyPr/>
                    <a:lstStyle/>
                    <a:p>
                      <a:pPr algn="ctr"/>
                      <a:r>
                        <a:rPr lang="en-US" sz="1200" dirty="0"/>
                        <a:t>9:00am</a:t>
                      </a:r>
                      <a:endParaRPr lang="en-GB" sz="1200" dirty="0"/>
                    </a:p>
                  </a:txBody>
                  <a:tcPr anchor="ctr"/>
                </a:tc>
                <a:tc>
                  <a:txBody>
                    <a:bodyPr/>
                    <a:lstStyle/>
                    <a:p>
                      <a:pPr algn="ctr"/>
                      <a:endParaRPr lang="en-GB" sz="1200" dirty="0"/>
                    </a:p>
                  </a:txBody>
                  <a:tcPr anchor="ctr">
                    <a:solidFill>
                      <a:schemeClr val="accent1">
                        <a:lumMod val="20000"/>
                        <a:lumOff val="80000"/>
                      </a:schemeClr>
                    </a:solidFill>
                  </a:tcPr>
                </a:tc>
                <a:tc>
                  <a:txBody>
                    <a:bodyPr/>
                    <a:lstStyle/>
                    <a:p>
                      <a:pPr algn="ctr"/>
                      <a:r>
                        <a:rPr lang="en-US" sz="1200" dirty="0"/>
                        <a:t>3:30pm</a:t>
                      </a:r>
                      <a:endParaRPr lang="en-GB" sz="1200" dirty="0"/>
                    </a:p>
                  </a:txBody>
                  <a:tcPr anchor="ctr"/>
                </a:tc>
                <a:tc>
                  <a:txBody>
                    <a:bodyPr/>
                    <a:lstStyle/>
                    <a:p>
                      <a:pPr algn="ctr"/>
                      <a:endParaRPr lang="en-GB" sz="1200" dirty="0"/>
                    </a:p>
                  </a:txBody>
                  <a:tcPr anchor="ctr">
                    <a:solidFill>
                      <a:schemeClr val="accent3">
                        <a:lumMod val="20000"/>
                        <a:lumOff val="80000"/>
                      </a:schemeClr>
                    </a:solidFill>
                  </a:tcPr>
                </a:tc>
                <a:extLst>
                  <a:ext uri="{0D108BD9-81ED-4DB2-BD59-A6C34878D82A}">
                    <a16:rowId xmlns:a16="http://schemas.microsoft.com/office/drawing/2014/main" val="10003"/>
                  </a:ext>
                </a:extLst>
              </a:tr>
              <a:tr h="304800">
                <a:tc vMerge="1">
                  <a:txBody>
                    <a:bodyPr/>
                    <a:lstStyle/>
                    <a:p>
                      <a:endParaRPr lang="en-GB" sz="1200" dirty="0"/>
                    </a:p>
                  </a:txBody>
                  <a:tcPr/>
                </a:tc>
                <a:tc>
                  <a:txBody>
                    <a:bodyPr/>
                    <a:lstStyle/>
                    <a:p>
                      <a:pPr algn="ctr"/>
                      <a:r>
                        <a:rPr lang="en-US" sz="1200" dirty="0"/>
                        <a:t>12:00pm</a:t>
                      </a:r>
                      <a:endParaRPr lang="en-GB" sz="1200" dirty="0"/>
                    </a:p>
                  </a:txBody>
                  <a:tcPr anchor="ctr"/>
                </a:tc>
                <a:tc>
                  <a:txBody>
                    <a:bodyPr/>
                    <a:lstStyle/>
                    <a:p>
                      <a:pPr algn="ctr"/>
                      <a:endParaRPr lang="en-GB" sz="1200" dirty="0"/>
                    </a:p>
                  </a:txBody>
                  <a:tcPr anchor="ctr">
                    <a:solidFill>
                      <a:schemeClr val="accent1">
                        <a:lumMod val="20000"/>
                        <a:lumOff val="80000"/>
                      </a:schemeClr>
                    </a:solidFill>
                  </a:tcPr>
                </a:tc>
                <a:tc>
                  <a:txBody>
                    <a:bodyPr/>
                    <a:lstStyle/>
                    <a:p>
                      <a:pPr algn="ctr"/>
                      <a:r>
                        <a:rPr lang="en-US" sz="1200" dirty="0"/>
                        <a:t>4:00pm</a:t>
                      </a:r>
                      <a:endParaRPr lang="en-GB" sz="1200" dirty="0"/>
                    </a:p>
                  </a:txBody>
                  <a:tcPr anchor="ctr"/>
                </a:tc>
                <a:tc>
                  <a:txBody>
                    <a:bodyPr/>
                    <a:lstStyle/>
                    <a:p>
                      <a:pPr algn="ctr"/>
                      <a:endParaRPr lang="en-GB" sz="1200" dirty="0"/>
                    </a:p>
                  </a:txBody>
                  <a:tcPr anchor="ctr">
                    <a:solidFill>
                      <a:schemeClr val="accent3">
                        <a:lumMod val="20000"/>
                        <a:lumOff val="80000"/>
                      </a:schemeClr>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42713206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Andrew\Dropbox\Business Folder\Stationery\Logo Treetops\Trees logo orange large cmyk.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84" y="0"/>
            <a:ext cx="1266692" cy="1233926"/>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7" name="Table 6"/>
          <p:cNvGraphicFramePr>
            <a:graphicFrameLocks noGrp="1"/>
          </p:cNvGraphicFramePr>
          <p:nvPr>
            <p:extLst>
              <p:ext uri="{D42A27DB-BD31-4B8C-83A1-F6EECF244321}">
                <p14:modId xmlns:p14="http://schemas.microsoft.com/office/powerpoint/2010/main" val="2749061936"/>
              </p:ext>
            </p:extLst>
          </p:nvPr>
        </p:nvGraphicFramePr>
        <p:xfrm>
          <a:off x="3284" y="1066800"/>
          <a:ext cx="6819899" cy="518160"/>
        </p:xfrm>
        <a:graphic>
          <a:graphicData uri="http://schemas.openxmlformats.org/drawingml/2006/table">
            <a:tbl>
              <a:tblPr firstRow="1" bandRow="1">
                <a:tableStyleId>{5940675A-B579-460E-94D1-54222C63F5DA}</a:tableStyleId>
              </a:tblPr>
              <a:tblGrid>
                <a:gridCol w="2137377">
                  <a:extLst>
                    <a:ext uri="{9D8B030D-6E8A-4147-A177-3AD203B41FA5}">
                      <a16:colId xmlns:a16="http://schemas.microsoft.com/office/drawing/2014/main" val="20000"/>
                    </a:ext>
                  </a:extLst>
                </a:gridCol>
                <a:gridCol w="4682522">
                  <a:extLst>
                    <a:ext uri="{9D8B030D-6E8A-4147-A177-3AD203B41FA5}">
                      <a16:colId xmlns:a16="http://schemas.microsoft.com/office/drawing/2014/main" val="20001"/>
                    </a:ext>
                  </a:extLst>
                </a:gridCol>
              </a:tblGrid>
              <a:tr h="228600">
                <a:tc>
                  <a:txBody>
                    <a:bodyPr/>
                    <a:lstStyle/>
                    <a:p>
                      <a:r>
                        <a:rPr lang="en-US" sz="1100" baseline="0" dirty="0"/>
                        <a:t>Child’s full n</a:t>
                      </a:r>
                      <a:r>
                        <a:rPr lang="en-US" sz="1100" dirty="0"/>
                        <a:t>ame</a:t>
                      </a:r>
                      <a:endParaRPr lang="en-GB" sz="1100" dirty="0"/>
                    </a:p>
                  </a:txBody>
                  <a:tcPr/>
                </a:tc>
                <a:tc>
                  <a:txBody>
                    <a:bodyPr/>
                    <a:lstStyle/>
                    <a:p>
                      <a:endParaRPr lang="en-GB" sz="1100" dirty="0"/>
                    </a:p>
                  </a:txBody>
                  <a:tcPr/>
                </a:tc>
                <a:extLst>
                  <a:ext uri="{0D108BD9-81ED-4DB2-BD59-A6C34878D82A}">
                    <a16:rowId xmlns:a16="http://schemas.microsoft.com/office/drawing/2014/main" val="10000"/>
                  </a:ext>
                </a:extLst>
              </a:tr>
              <a:tr h="259080">
                <a:tc>
                  <a:txBody>
                    <a:bodyPr/>
                    <a:lstStyle/>
                    <a:p>
                      <a:r>
                        <a:rPr lang="en-US" sz="1100" dirty="0"/>
                        <a:t>Dat</a:t>
                      </a:r>
                      <a:r>
                        <a:rPr lang="en-US" sz="1100" baseline="0" dirty="0"/>
                        <a:t>e of birth</a:t>
                      </a:r>
                      <a:endParaRPr lang="en-GB" sz="1100" dirty="0"/>
                    </a:p>
                  </a:txBody>
                  <a:tcPr/>
                </a:tc>
                <a:tc>
                  <a:txBody>
                    <a:bodyPr/>
                    <a:lstStyle/>
                    <a:p>
                      <a:endParaRPr lang="en-GB" sz="1100" dirty="0"/>
                    </a:p>
                  </a:txBody>
                  <a:tcPr/>
                </a:tc>
                <a:extLst>
                  <a:ext uri="{0D108BD9-81ED-4DB2-BD59-A6C34878D82A}">
                    <a16:rowId xmlns:a16="http://schemas.microsoft.com/office/drawing/2014/main" val="10001"/>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2794372308"/>
              </p:ext>
            </p:extLst>
          </p:nvPr>
        </p:nvGraphicFramePr>
        <p:xfrm>
          <a:off x="0" y="1676400"/>
          <a:ext cx="6819900" cy="7548880"/>
        </p:xfrm>
        <a:graphic>
          <a:graphicData uri="http://schemas.openxmlformats.org/drawingml/2006/table">
            <a:tbl>
              <a:tblPr firstRow="1" bandRow="1">
                <a:tableStyleId>{5940675A-B579-460E-94D1-54222C63F5DA}</a:tableStyleId>
              </a:tblPr>
              <a:tblGrid>
                <a:gridCol w="5943600">
                  <a:extLst>
                    <a:ext uri="{9D8B030D-6E8A-4147-A177-3AD203B41FA5}">
                      <a16:colId xmlns:a16="http://schemas.microsoft.com/office/drawing/2014/main" val="20000"/>
                    </a:ext>
                  </a:extLst>
                </a:gridCol>
                <a:gridCol w="457200">
                  <a:extLst>
                    <a:ext uri="{9D8B030D-6E8A-4147-A177-3AD203B41FA5}">
                      <a16:colId xmlns:a16="http://schemas.microsoft.com/office/drawing/2014/main" val="20001"/>
                    </a:ext>
                  </a:extLst>
                </a:gridCol>
                <a:gridCol w="419100">
                  <a:extLst>
                    <a:ext uri="{9D8B030D-6E8A-4147-A177-3AD203B41FA5}">
                      <a16:colId xmlns:a16="http://schemas.microsoft.com/office/drawing/2014/main" val="20002"/>
                    </a:ext>
                  </a:extLst>
                </a:gridCol>
              </a:tblGrid>
              <a:tr h="228600">
                <a:tc>
                  <a:txBody>
                    <a:bodyPr/>
                    <a:lstStyle/>
                    <a:p>
                      <a:pPr algn="ctr"/>
                      <a:r>
                        <a:rPr lang="en-US" sz="1200" b="1" dirty="0"/>
                        <a:t>              </a:t>
                      </a:r>
                      <a:r>
                        <a:rPr lang="en-US" sz="1200" b="1" baseline="0" dirty="0"/>
                        <a:t> </a:t>
                      </a:r>
                      <a:r>
                        <a:rPr lang="en-US" sz="1200" b="1" dirty="0"/>
                        <a:t>Permissions</a:t>
                      </a:r>
                      <a:endParaRPr lang="en-GB" sz="1200" b="1" dirty="0"/>
                    </a:p>
                  </a:txBody>
                  <a:tcPr anchor="ctr"/>
                </a:tc>
                <a:tc>
                  <a:txBody>
                    <a:bodyPr/>
                    <a:lstStyle/>
                    <a:p>
                      <a:pPr algn="l"/>
                      <a:r>
                        <a:rPr lang="en-US" sz="1100" dirty="0"/>
                        <a:t>Yes</a:t>
                      </a:r>
                      <a:endParaRPr lang="en-GB" sz="1100" dirty="0"/>
                    </a:p>
                  </a:txBody>
                  <a:tcPr anchor="ctr"/>
                </a:tc>
                <a:tc>
                  <a:txBody>
                    <a:bodyPr/>
                    <a:lstStyle/>
                    <a:p>
                      <a:pPr algn="l"/>
                      <a:r>
                        <a:rPr lang="en-US" sz="1100" dirty="0"/>
                        <a:t>No</a:t>
                      </a:r>
                      <a:endParaRPr lang="en-GB" sz="1100" dirty="0"/>
                    </a:p>
                  </a:txBody>
                  <a:tcPr anchor="ctr"/>
                </a:tc>
                <a:extLst>
                  <a:ext uri="{0D108BD9-81ED-4DB2-BD59-A6C34878D82A}">
                    <a16:rowId xmlns:a16="http://schemas.microsoft.com/office/drawing/2014/main" val="10000"/>
                  </a:ext>
                </a:extLst>
              </a:tr>
              <a:tr h="370840">
                <a:tc>
                  <a:txBody>
                    <a:bodyPr/>
                    <a:lstStyle/>
                    <a:p>
                      <a:pPr algn="l"/>
                      <a:r>
                        <a:rPr lang="en-US" sz="1100" dirty="0"/>
                        <a:t>I agree to my child’s development being reviewed</a:t>
                      </a:r>
                      <a:r>
                        <a:rPr lang="en-US" sz="1100" baseline="0" dirty="0"/>
                        <a:t> </a:t>
                      </a:r>
                      <a:r>
                        <a:rPr lang="en-US" sz="1100" dirty="0"/>
                        <a:t>and documented within their online learning</a:t>
                      </a:r>
                      <a:r>
                        <a:rPr lang="en-US" sz="1100" baseline="0" dirty="0"/>
                        <a:t> journey</a:t>
                      </a:r>
                      <a:endParaRPr lang="en-GB" sz="1100" dirty="0"/>
                    </a:p>
                  </a:txBody>
                  <a:tcPr anchor="ctr"/>
                </a:tc>
                <a:tc>
                  <a:txBody>
                    <a:bodyPr/>
                    <a:lstStyle/>
                    <a:p>
                      <a:pPr algn="l"/>
                      <a:endParaRPr lang="en-GB" sz="1200" dirty="0"/>
                    </a:p>
                  </a:txBody>
                  <a:tcPr anchor="ctr"/>
                </a:tc>
                <a:tc>
                  <a:txBody>
                    <a:bodyPr/>
                    <a:lstStyle/>
                    <a:p>
                      <a:pPr algn="l"/>
                      <a:endParaRPr lang="en-GB" sz="1200" dirty="0"/>
                    </a:p>
                  </a:txBody>
                  <a:tcPr anchor="ctr"/>
                </a:tc>
                <a:extLst>
                  <a:ext uri="{0D108BD9-81ED-4DB2-BD59-A6C34878D82A}">
                    <a16:rowId xmlns:a16="http://schemas.microsoft.com/office/drawing/2014/main" val="10001"/>
                  </a:ext>
                </a:extLst>
              </a:tr>
              <a:tr h="370840">
                <a:tc>
                  <a:txBody>
                    <a:bodyPr/>
                    <a:lstStyle/>
                    <a:p>
                      <a:pPr algn="l"/>
                      <a:r>
                        <a:rPr lang="en-US" sz="1100" dirty="0"/>
                        <a:t>I give permission for my child’s photo to be used in their own learning journey</a:t>
                      </a:r>
                      <a:endParaRPr lang="en-GB" sz="1100" dirty="0"/>
                    </a:p>
                  </a:txBody>
                  <a:tcPr anchor="ctr"/>
                </a:tc>
                <a:tc>
                  <a:txBody>
                    <a:bodyPr/>
                    <a:lstStyle/>
                    <a:p>
                      <a:pPr algn="l"/>
                      <a:endParaRPr lang="en-GB" sz="1200" dirty="0"/>
                    </a:p>
                  </a:txBody>
                  <a:tcPr anchor="ctr"/>
                </a:tc>
                <a:tc>
                  <a:txBody>
                    <a:bodyPr/>
                    <a:lstStyle/>
                    <a:p>
                      <a:pPr algn="l"/>
                      <a:endParaRPr lang="en-GB" sz="1200" dirty="0"/>
                    </a:p>
                  </a:txBody>
                  <a:tcPr anchor="ctr"/>
                </a:tc>
                <a:extLst>
                  <a:ext uri="{0D108BD9-81ED-4DB2-BD59-A6C34878D82A}">
                    <a16:rowId xmlns:a16="http://schemas.microsoft.com/office/drawing/2014/main" val="10002"/>
                  </a:ext>
                </a:extLst>
              </a:tr>
              <a:tr h="370840">
                <a:tc>
                  <a:txBody>
                    <a:bodyPr/>
                    <a:lstStyle/>
                    <a:p>
                      <a:pPr algn="l"/>
                      <a:r>
                        <a:rPr lang="en-US" sz="1100" dirty="0"/>
                        <a:t>I give permission</a:t>
                      </a:r>
                      <a:r>
                        <a:rPr lang="en-US" sz="1100" baseline="0" dirty="0"/>
                        <a:t> for my child’s photo to appear in the learning journeys of other children</a:t>
                      </a:r>
                      <a:endParaRPr lang="en-GB" sz="1100" dirty="0"/>
                    </a:p>
                  </a:txBody>
                  <a:tcPr anchor="ctr"/>
                </a:tc>
                <a:tc>
                  <a:txBody>
                    <a:bodyPr/>
                    <a:lstStyle/>
                    <a:p>
                      <a:pPr algn="l"/>
                      <a:endParaRPr lang="en-GB" sz="1200" dirty="0"/>
                    </a:p>
                  </a:txBody>
                  <a:tcPr anchor="ctr"/>
                </a:tc>
                <a:tc>
                  <a:txBody>
                    <a:bodyPr/>
                    <a:lstStyle/>
                    <a:p>
                      <a:pPr algn="l"/>
                      <a:endParaRPr lang="en-GB" sz="1200" dirty="0"/>
                    </a:p>
                  </a:txBody>
                  <a:tcPr anchor="ctr"/>
                </a:tc>
                <a:extLst>
                  <a:ext uri="{0D108BD9-81ED-4DB2-BD59-A6C34878D82A}">
                    <a16:rowId xmlns:a16="http://schemas.microsoft.com/office/drawing/2014/main" val="10003"/>
                  </a:ext>
                </a:extLst>
              </a:tr>
              <a:tr h="370840">
                <a:tc>
                  <a:txBody>
                    <a:bodyPr/>
                    <a:lstStyle/>
                    <a:p>
                      <a:pPr algn="l"/>
                      <a:r>
                        <a:rPr lang="en-US" sz="1100" dirty="0"/>
                        <a:t>I consent</a:t>
                      </a:r>
                      <a:r>
                        <a:rPr lang="en-US" sz="1100" baseline="0" dirty="0"/>
                        <a:t> to </a:t>
                      </a:r>
                      <a:r>
                        <a:rPr lang="en-US" sz="1100" dirty="0"/>
                        <a:t>my child’s photo being used in </a:t>
                      </a:r>
                      <a:r>
                        <a:rPr lang="en-US" sz="1100" baseline="0" dirty="0"/>
                        <a:t>classroom displays, on Facebook and the Nursery Website</a:t>
                      </a:r>
                      <a:endParaRPr lang="en-GB" sz="1100" dirty="0"/>
                    </a:p>
                  </a:txBody>
                  <a:tcPr anchor="ctr"/>
                </a:tc>
                <a:tc>
                  <a:txBody>
                    <a:bodyPr/>
                    <a:lstStyle/>
                    <a:p>
                      <a:pPr algn="l"/>
                      <a:endParaRPr lang="en-GB" sz="1200" dirty="0"/>
                    </a:p>
                  </a:txBody>
                  <a:tcPr anchor="ctr"/>
                </a:tc>
                <a:tc>
                  <a:txBody>
                    <a:bodyPr/>
                    <a:lstStyle/>
                    <a:p>
                      <a:pPr algn="l"/>
                      <a:endParaRPr lang="en-GB" sz="1200" dirty="0"/>
                    </a:p>
                  </a:txBody>
                  <a:tcPr anchor="ctr"/>
                </a:tc>
                <a:extLst>
                  <a:ext uri="{0D108BD9-81ED-4DB2-BD59-A6C34878D82A}">
                    <a16:rowId xmlns:a16="http://schemas.microsoft.com/office/drawing/2014/main" val="10004"/>
                  </a:ext>
                </a:extLst>
              </a:tr>
              <a:tr h="370840">
                <a:tc>
                  <a:txBody>
                    <a:bodyPr/>
                    <a:lstStyle/>
                    <a:p>
                      <a:pPr algn="l"/>
                      <a:r>
                        <a:rPr lang="en-US" sz="1100" dirty="0"/>
                        <a:t>I give permission for </a:t>
                      </a:r>
                      <a:r>
                        <a:rPr lang="en-US" sz="1100" baseline="0" dirty="0"/>
                        <a:t>staff to apply sun cream to my child and I agree to provide a sun hat in the warmer months. I understand that if I do not, my child may be unable to play outside</a:t>
                      </a:r>
                      <a:endParaRPr lang="en-GB" sz="1100" dirty="0"/>
                    </a:p>
                  </a:txBody>
                  <a:tcPr anchor="ctr"/>
                </a:tc>
                <a:tc>
                  <a:txBody>
                    <a:bodyPr/>
                    <a:lstStyle/>
                    <a:p>
                      <a:pPr algn="l"/>
                      <a:endParaRPr lang="en-GB" sz="1200" dirty="0"/>
                    </a:p>
                  </a:txBody>
                  <a:tcPr anchor="ctr"/>
                </a:tc>
                <a:tc>
                  <a:txBody>
                    <a:bodyPr/>
                    <a:lstStyle/>
                    <a:p>
                      <a:pPr algn="l"/>
                      <a:endParaRPr lang="en-GB" sz="1200" dirty="0"/>
                    </a:p>
                  </a:txBody>
                  <a:tcPr anchor="ctr"/>
                </a:tc>
                <a:extLst>
                  <a:ext uri="{0D108BD9-81ED-4DB2-BD59-A6C34878D82A}">
                    <a16:rowId xmlns:a16="http://schemas.microsoft.com/office/drawing/2014/main" val="10005"/>
                  </a:ext>
                </a:extLst>
              </a:tr>
              <a:tr h="370840">
                <a:tc>
                  <a:txBody>
                    <a:bodyPr/>
                    <a:lstStyle/>
                    <a:p>
                      <a:pPr algn="l"/>
                      <a:r>
                        <a:rPr lang="en-US" sz="1100" dirty="0"/>
                        <a:t>I give permission</a:t>
                      </a:r>
                      <a:r>
                        <a:rPr lang="en-US" sz="1100" baseline="0" dirty="0"/>
                        <a:t> for staff to take my child on local outings, following the guidelines for lower ratios (you will be informed at drop off if we plan to take the children on a local outing that day)</a:t>
                      </a:r>
                      <a:endParaRPr lang="en-GB" sz="1100" dirty="0"/>
                    </a:p>
                  </a:txBody>
                  <a:tcPr anchor="ctr"/>
                </a:tc>
                <a:tc>
                  <a:txBody>
                    <a:bodyPr/>
                    <a:lstStyle/>
                    <a:p>
                      <a:pPr algn="l"/>
                      <a:endParaRPr lang="en-GB" sz="1200" dirty="0"/>
                    </a:p>
                  </a:txBody>
                  <a:tcPr anchor="ctr"/>
                </a:tc>
                <a:tc>
                  <a:txBody>
                    <a:bodyPr/>
                    <a:lstStyle/>
                    <a:p>
                      <a:pPr algn="l"/>
                      <a:endParaRPr lang="en-GB" sz="1200" dirty="0"/>
                    </a:p>
                  </a:txBody>
                  <a:tcPr anchor="ctr"/>
                </a:tc>
                <a:extLst>
                  <a:ext uri="{0D108BD9-81ED-4DB2-BD59-A6C34878D82A}">
                    <a16:rowId xmlns:a16="http://schemas.microsoft.com/office/drawing/2014/main" val="10006"/>
                  </a:ext>
                </a:extLst>
              </a:tr>
              <a:tr h="370840">
                <a:tc>
                  <a:txBody>
                    <a:bodyPr/>
                    <a:lstStyle/>
                    <a:p>
                      <a:pPr algn="l"/>
                      <a:r>
                        <a:rPr lang="en-US" sz="1100" dirty="0"/>
                        <a:t>I give permission for staff</a:t>
                      </a:r>
                      <a:r>
                        <a:rPr lang="en-US" sz="1100" baseline="0" dirty="0"/>
                        <a:t> </a:t>
                      </a:r>
                      <a:r>
                        <a:rPr lang="en-US" sz="1100" dirty="0"/>
                        <a:t>qualified in</a:t>
                      </a:r>
                      <a:r>
                        <a:rPr lang="en-US" sz="1100" baseline="0" dirty="0"/>
                        <a:t> first aid to administer first aid in my absence </a:t>
                      </a:r>
                      <a:r>
                        <a:rPr lang="en-GB" sz="1100" baseline="0" dirty="0"/>
                        <a:t>and for my child to have first aid assistance administered by others when you deem necessary e.g. a paramedic</a:t>
                      </a:r>
                      <a:endParaRPr lang="en-GB" sz="1100" dirty="0"/>
                    </a:p>
                  </a:txBody>
                  <a:tcPr anchor="ctr"/>
                </a:tc>
                <a:tc>
                  <a:txBody>
                    <a:bodyPr/>
                    <a:lstStyle/>
                    <a:p>
                      <a:pPr algn="l"/>
                      <a:endParaRPr lang="en-GB" sz="1200" dirty="0"/>
                    </a:p>
                  </a:txBody>
                  <a:tcPr anchor="ctr"/>
                </a:tc>
                <a:tc>
                  <a:txBody>
                    <a:bodyPr/>
                    <a:lstStyle/>
                    <a:p>
                      <a:pPr algn="l"/>
                      <a:endParaRPr lang="en-GB" sz="1200" dirty="0"/>
                    </a:p>
                  </a:txBody>
                  <a:tcPr anchor="ctr"/>
                </a:tc>
                <a:extLst>
                  <a:ext uri="{0D108BD9-81ED-4DB2-BD59-A6C34878D82A}">
                    <a16:rowId xmlns:a16="http://schemas.microsoft.com/office/drawing/2014/main" val="10007"/>
                  </a:ext>
                </a:extLst>
              </a:tr>
              <a:tr h="370840">
                <a:tc>
                  <a:txBody>
                    <a:bodyPr/>
                    <a:lstStyle/>
                    <a:p>
                      <a:pPr algn="l"/>
                      <a:r>
                        <a:rPr lang="en-US" sz="1100" dirty="0"/>
                        <a:t>I give</a:t>
                      </a:r>
                      <a:r>
                        <a:rPr lang="en-US" sz="1100" baseline="0" dirty="0"/>
                        <a:t> permission for a qualified first aider to use non-alcohol wipes and plasters on my child</a:t>
                      </a:r>
                      <a:endParaRPr lang="en-GB" sz="1100" dirty="0"/>
                    </a:p>
                  </a:txBody>
                  <a:tcPr anchor="ctr"/>
                </a:tc>
                <a:tc>
                  <a:txBody>
                    <a:bodyPr/>
                    <a:lstStyle/>
                    <a:p>
                      <a:pPr algn="l"/>
                      <a:endParaRPr lang="en-GB" sz="1200" dirty="0"/>
                    </a:p>
                  </a:txBody>
                  <a:tcPr anchor="ctr"/>
                </a:tc>
                <a:tc>
                  <a:txBody>
                    <a:bodyPr/>
                    <a:lstStyle/>
                    <a:p>
                      <a:pPr algn="l"/>
                      <a:endParaRPr lang="en-GB" sz="1200" dirty="0"/>
                    </a:p>
                  </a:txBody>
                  <a:tcPr anchor="ctr"/>
                </a:tc>
                <a:extLst>
                  <a:ext uri="{0D108BD9-81ED-4DB2-BD59-A6C34878D82A}">
                    <a16:rowId xmlns:a16="http://schemas.microsoft.com/office/drawing/2014/main" val="10008"/>
                  </a:ext>
                </a:extLst>
              </a:tr>
              <a:tr h="370840">
                <a:tc>
                  <a:txBody>
                    <a:bodyPr/>
                    <a:lstStyle/>
                    <a:p>
                      <a:pPr algn="l"/>
                      <a:r>
                        <a:rPr lang="en-GB" sz="1100" dirty="0"/>
                        <a:t>I agree</a:t>
                      </a:r>
                      <a:r>
                        <a:rPr lang="en-GB" sz="1100" baseline="0" dirty="0"/>
                        <a:t> to </a:t>
                      </a:r>
                      <a:r>
                        <a:rPr lang="en-GB" sz="1100" dirty="0"/>
                        <a:t>you sharing my</a:t>
                      </a:r>
                      <a:r>
                        <a:rPr lang="en-GB" sz="1100" baseline="0" dirty="0"/>
                        <a:t> </a:t>
                      </a:r>
                      <a:r>
                        <a:rPr lang="en-GB" sz="1100" dirty="0"/>
                        <a:t>child’s information</a:t>
                      </a:r>
                      <a:r>
                        <a:rPr lang="en-GB" sz="1100" baseline="0" dirty="0"/>
                        <a:t> </a:t>
                      </a:r>
                      <a:r>
                        <a:rPr lang="en-GB" sz="1100" dirty="0"/>
                        <a:t>with other settings they may attend to ensure continuity of care and to support my child’s learning and development</a:t>
                      </a:r>
                    </a:p>
                  </a:txBody>
                  <a:tcPr anchor="ctr"/>
                </a:tc>
                <a:tc>
                  <a:txBody>
                    <a:bodyPr/>
                    <a:lstStyle/>
                    <a:p>
                      <a:pPr algn="l"/>
                      <a:endParaRPr lang="en-GB" sz="1200" dirty="0"/>
                    </a:p>
                  </a:txBody>
                  <a:tcPr anchor="ctr"/>
                </a:tc>
                <a:tc>
                  <a:txBody>
                    <a:bodyPr/>
                    <a:lstStyle/>
                    <a:p>
                      <a:pPr algn="l"/>
                      <a:endParaRPr lang="en-GB" sz="1200" dirty="0"/>
                    </a:p>
                  </a:txBody>
                  <a:tcPr anchor="ctr"/>
                </a:tc>
                <a:extLst>
                  <a:ext uri="{0D108BD9-81ED-4DB2-BD59-A6C34878D82A}">
                    <a16:rowId xmlns:a16="http://schemas.microsoft.com/office/drawing/2014/main" val="10009"/>
                  </a:ext>
                </a:extLst>
              </a:tr>
              <a:tr h="370840">
                <a:tc>
                  <a:txBody>
                    <a:bodyPr/>
                    <a:lstStyle/>
                    <a:p>
                      <a:pPr algn="l"/>
                      <a:r>
                        <a:rPr lang="en-GB" sz="1100" dirty="0"/>
                        <a:t>I give consent</a:t>
                      </a:r>
                      <a:r>
                        <a:rPr lang="en-GB" sz="1100" baseline="0" dirty="0"/>
                        <a:t> </a:t>
                      </a:r>
                      <a:r>
                        <a:rPr lang="en-GB" sz="1100" dirty="0"/>
                        <a:t>for you to discuss my child and share my child ‘s information with other professionals and outside</a:t>
                      </a:r>
                      <a:r>
                        <a:rPr lang="en-GB" sz="1100" baseline="0" dirty="0"/>
                        <a:t> agencies such as Ofsted, the NHS, </a:t>
                      </a:r>
                      <a:r>
                        <a:rPr lang="en-GB" sz="1100" baseline="0" dirty="0" err="1"/>
                        <a:t>SureStart</a:t>
                      </a:r>
                      <a:r>
                        <a:rPr lang="en-GB" sz="1100" baseline="0" dirty="0"/>
                        <a:t> Centre and Norfolk County Council where</a:t>
                      </a:r>
                      <a:r>
                        <a:rPr lang="en-GB" sz="1100" dirty="0"/>
                        <a:t> this will help to improve the quality of care provided by the setting and support my child’s learning and</a:t>
                      </a:r>
                      <a:r>
                        <a:rPr lang="en-GB" sz="1100" baseline="0" dirty="0"/>
                        <a:t> development</a:t>
                      </a:r>
                      <a:endParaRPr lang="en-GB" sz="1100" dirty="0"/>
                    </a:p>
                  </a:txBody>
                  <a:tcPr anchor="ctr"/>
                </a:tc>
                <a:tc>
                  <a:txBody>
                    <a:bodyPr/>
                    <a:lstStyle/>
                    <a:p>
                      <a:pPr algn="l"/>
                      <a:endParaRPr lang="en-GB" sz="1200" dirty="0"/>
                    </a:p>
                  </a:txBody>
                  <a:tcPr anchor="ctr"/>
                </a:tc>
                <a:tc>
                  <a:txBody>
                    <a:bodyPr/>
                    <a:lstStyle/>
                    <a:p>
                      <a:pPr algn="l"/>
                      <a:endParaRPr lang="en-GB" sz="1200" dirty="0"/>
                    </a:p>
                  </a:txBody>
                  <a:tcPr anchor="ctr"/>
                </a:tc>
                <a:extLst>
                  <a:ext uri="{0D108BD9-81ED-4DB2-BD59-A6C34878D82A}">
                    <a16:rowId xmlns:a16="http://schemas.microsoft.com/office/drawing/2014/main" val="10010"/>
                  </a:ext>
                </a:extLst>
              </a:tr>
              <a:tr h="243840">
                <a:tc gridSpan="3">
                  <a:txBody>
                    <a:bodyPr/>
                    <a:lstStyle/>
                    <a:p>
                      <a:pPr algn="ctr"/>
                      <a:r>
                        <a:rPr lang="en-US" sz="1200" b="1" dirty="0"/>
                        <a:t>Term</a:t>
                      </a:r>
                      <a:r>
                        <a:rPr lang="en-US" sz="1200" b="1" baseline="0" dirty="0"/>
                        <a:t>s and conditions</a:t>
                      </a:r>
                      <a:endParaRPr lang="en-GB" sz="1200" b="1" dirty="0"/>
                    </a:p>
                  </a:txBody>
                  <a:tcPr anchor="ct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11"/>
                  </a:ext>
                </a:extLst>
              </a:tr>
              <a:tr h="289560">
                <a:tc gridSpan="3">
                  <a:txBody>
                    <a:bodyPr/>
                    <a:lstStyle/>
                    <a:p>
                      <a:pPr algn="l"/>
                      <a:r>
                        <a:rPr lang="en-GB" sz="1100" dirty="0"/>
                        <a:t>I consent to our family’s data being held and used by Treetops Nursery</a:t>
                      </a:r>
                      <a:r>
                        <a:rPr lang="en-GB" sz="1100" baseline="0" dirty="0"/>
                        <a:t> </a:t>
                      </a:r>
                      <a:r>
                        <a:rPr lang="en-GB" sz="1100" dirty="0"/>
                        <a:t>for purposes relating to my child’s care</a:t>
                      </a:r>
                    </a:p>
                  </a:txBody>
                  <a:tcPr anchor="ct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12"/>
                  </a:ext>
                </a:extLst>
              </a:tr>
              <a:tr h="304800">
                <a:tc gridSpan="3">
                  <a:txBody>
                    <a:bodyPr/>
                    <a:lstStyle/>
                    <a:p>
                      <a:pPr algn="l"/>
                      <a:r>
                        <a:rPr lang="en-GB" sz="1100" dirty="0"/>
                        <a:t>I understand it is my responsibility to inform you straight away of any changes to mine or my child’s details</a:t>
                      </a:r>
                    </a:p>
                  </a:txBody>
                  <a:tcPr anchor="ct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13"/>
                  </a:ext>
                </a:extLst>
              </a:tr>
              <a:tr h="370840">
                <a:tc gridSpan="3">
                  <a:txBody>
                    <a:bodyPr/>
                    <a:lstStyle/>
                    <a:p>
                      <a:pPr algn="l"/>
                      <a:r>
                        <a:rPr lang="en-GB" sz="1100" dirty="0"/>
                        <a:t>I am aware of and understand the policies</a:t>
                      </a:r>
                      <a:r>
                        <a:rPr lang="en-GB" sz="1100" baseline="0" dirty="0"/>
                        <a:t> </a:t>
                      </a:r>
                      <a:r>
                        <a:rPr lang="en-GB" sz="1100" dirty="0"/>
                        <a:t>of Treetops Nursery and agree to abide by these at all times</a:t>
                      </a:r>
                      <a:endParaRPr lang="en-GB" sz="1100" baseline="0" dirty="0"/>
                    </a:p>
                    <a:p>
                      <a:pPr algn="l"/>
                      <a:r>
                        <a:rPr lang="en-GB" sz="1100" baseline="0" dirty="0"/>
                        <a:t>(Treetops Nursery’s policies can be found in the nursery foyer or on our website - www.treetopsnursery.org)</a:t>
                      </a:r>
                      <a:endParaRPr lang="en-GB" sz="1100" dirty="0"/>
                    </a:p>
                  </a:txBody>
                  <a:tcPr anchor="ctr"/>
                </a:tc>
                <a:tc hMerge="1">
                  <a:txBody>
                    <a:bodyPr/>
                    <a:lstStyle/>
                    <a:p>
                      <a:pPr algn="l"/>
                      <a:endParaRPr lang="en-GB" sz="1200" dirty="0"/>
                    </a:p>
                  </a:txBody>
                  <a:tcPr anchor="ctr"/>
                </a:tc>
                <a:tc hMerge="1">
                  <a:txBody>
                    <a:bodyPr/>
                    <a:lstStyle/>
                    <a:p>
                      <a:pPr algn="l"/>
                      <a:endParaRPr lang="en-GB" sz="1200" dirty="0"/>
                    </a:p>
                  </a:txBody>
                  <a:tcPr anchor="ctr"/>
                </a:tc>
                <a:extLst>
                  <a:ext uri="{0D108BD9-81ED-4DB2-BD59-A6C34878D82A}">
                    <a16:rowId xmlns:a16="http://schemas.microsoft.com/office/drawing/2014/main" val="10014"/>
                  </a:ext>
                </a:extLst>
              </a:tr>
              <a:tr h="370840">
                <a:tc gridSpan="3">
                  <a:txBody>
                    <a:bodyPr/>
                    <a:lstStyle/>
                    <a:p>
                      <a:pPr algn="l"/>
                      <a:r>
                        <a:rPr lang="en-US" sz="1100" dirty="0"/>
                        <a:t>I understand that fees (where applicable) are payable half</a:t>
                      </a:r>
                      <a:r>
                        <a:rPr lang="en-US" sz="1100" baseline="0" dirty="0"/>
                        <a:t> termly</a:t>
                      </a:r>
                      <a:r>
                        <a:rPr lang="en-US" sz="1100" dirty="0"/>
                        <a:t>, </a:t>
                      </a:r>
                      <a:r>
                        <a:rPr lang="en-GB" sz="1100" baseline="0" dirty="0"/>
                        <a:t>and that late payments are charged at £5 per day on sums remaining due and outstanding</a:t>
                      </a:r>
                      <a:endParaRPr lang="en-GB" sz="1100" dirty="0"/>
                    </a:p>
                  </a:txBody>
                  <a:tcPr anchor="ctr"/>
                </a:tc>
                <a:tc hMerge="1">
                  <a:txBody>
                    <a:bodyPr/>
                    <a:lstStyle/>
                    <a:p>
                      <a:pPr algn="l"/>
                      <a:endParaRPr lang="en-GB" sz="1200" dirty="0"/>
                    </a:p>
                  </a:txBody>
                  <a:tcPr anchor="ctr"/>
                </a:tc>
                <a:tc hMerge="1">
                  <a:txBody>
                    <a:bodyPr/>
                    <a:lstStyle/>
                    <a:p>
                      <a:pPr algn="l"/>
                      <a:endParaRPr lang="en-GB" sz="1200" dirty="0"/>
                    </a:p>
                  </a:txBody>
                  <a:tcPr anchor="ctr"/>
                </a:tc>
                <a:extLst>
                  <a:ext uri="{0D108BD9-81ED-4DB2-BD59-A6C34878D82A}">
                    <a16:rowId xmlns:a16="http://schemas.microsoft.com/office/drawing/2014/main" val="10015"/>
                  </a:ext>
                </a:extLst>
              </a:tr>
              <a:tr h="289560">
                <a:tc gridSpan="3">
                  <a:txBody>
                    <a:bodyPr/>
                    <a:lstStyle/>
                    <a:p>
                      <a:pPr algn="l"/>
                      <a:r>
                        <a:rPr lang="en-GB" sz="1100" dirty="0"/>
                        <a:t>I am</a:t>
                      </a:r>
                      <a:r>
                        <a:rPr lang="en-GB" sz="1100" baseline="0" dirty="0"/>
                        <a:t> aware</a:t>
                      </a:r>
                      <a:r>
                        <a:rPr lang="en-GB" sz="1100" dirty="0"/>
                        <a:t> that if my child is absent their place at Treetops Nursery will still have to be paid for in full </a:t>
                      </a:r>
                    </a:p>
                  </a:txBody>
                  <a:tcPr anchor="ct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16"/>
                  </a:ext>
                </a:extLst>
              </a:tr>
              <a:tr h="457200">
                <a:tc gridSpan="3">
                  <a:txBody>
                    <a:bodyPr/>
                    <a:lstStyle/>
                    <a:p>
                      <a:pPr algn="l"/>
                      <a:r>
                        <a:rPr lang="en-GB" sz="1100" dirty="0"/>
                        <a:t>I</a:t>
                      </a:r>
                      <a:r>
                        <a:rPr lang="en-GB" sz="1100" baseline="0" dirty="0"/>
                        <a:t> understand that if we choose </a:t>
                      </a:r>
                      <a:r>
                        <a:rPr lang="en-GB" sz="1100" dirty="0"/>
                        <a:t>to leave Treetops</a:t>
                      </a:r>
                      <a:r>
                        <a:rPr lang="en-GB" sz="1100" baseline="0" dirty="0"/>
                        <a:t> Nursery </a:t>
                      </a:r>
                      <a:r>
                        <a:rPr lang="en-GB" sz="1100" dirty="0"/>
                        <a:t>we are required to give a minimum of one months’ written notice, fully paid</a:t>
                      </a:r>
                    </a:p>
                  </a:txBody>
                  <a:tcPr anchor="ctr"/>
                </a:tc>
                <a:tc hMerge="1">
                  <a:txBody>
                    <a:bodyPr/>
                    <a:lstStyle/>
                    <a:p>
                      <a:pPr algn="l"/>
                      <a:endParaRPr lang="en-GB" sz="1200" dirty="0"/>
                    </a:p>
                  </a:txBody>
                  <a:tcPr anchor="ctr"/>
                </a:tc>
                <a:tc hMerge="1">
                  <a:txBody>
                    <a:bodyPr/>
                    <a:lstStyle/>
                    <a:p>
                      <a:pPr algn="l"/>
                      <a:endParaRPr lang="en-GB" sz="1200" dirty="0"/>
                    </a:p>
                  </a:txBody>
                  <a:tcPr anchor="ctr"/>
                </a:tc>
                <a:extLst>
                  <a:ext uri="{0D108BD9-81ED-4DB2-BD59-A6C34878D82A}">
                    <a16:rowId xmlns:a16="http://schemas.microsoft.com/office/drawing/2014/main" val="10017"/>
                  </a:ext>
                </a:extLst>
              </a:tr>
              <a:tr h="370840">
                <a:tc gridSpan="3">
                  <a:txBody>
                    <a:bodyPr/>
                    <a:lstStyle/>
                    <a:p>
                      <a:pPr algn="l"/>
                      <a:r>
                        <a:rPr lang="en-GB" sz="1100" dirty="0"/>
                        <a:t>I</a:t>
                      </a:r>
                      <a:r>
                        <a:rPr lang="en-GB" sz="1100" baseline="0" dirty="0"/>
                        <a:t> am aware that Treetops Nursery has </a:t>
                      </a:r>
                      <a:r>
                        <a:rPr lang="en-GB" sz="1100" dirty="0"/>
                        <a:t>the right to make an additional charge for late collection</a:t>
                      </a:r>
                      <a:r>
                        <a:rPr lang="en-GB" sz="1100" baseline="0" dirty="0"/>
                        <a:t> and that the </a:t>
                      </a:r>
                      <a:r>
                        <a:rPr lang="en-GB" sz="1100" dirty="0"/>
                        <a:t>charge</a:t>
                      </a:r>
                      <a:r>
                        <a:rPr lang="en-GB" sz="1100" baseline="0" dirty="0"/>
                        <a:t> </a:t>
                      </a:r>
                      <a:r>
                        <a:rPr lang="en-GB" sz="1100" dirty="0"/>
                        <a:t>for this is</a:t>
                      </a:r>
                      <a:r>
                        <a:rPr lang="en-GB" sz="1100" baseline="0" dirty="0"/>
                        <a:t> £</a:t>
                      </a:r>
                      <a:r>
                        <a:rPr lang="en-GB" sz="1100" dirty="0"/>
                        <a:t>12 per 15 minute period or part thereof</a:t>
                      </a:r>
                    </a:p>
                  </a:txBody>
                  <a:tcPr anchor="ctr"/>
                </a:tc>
                <a:tc hMerge="1">
                  <a:txBody>
                    <a:bodyPr/>
                    <a:lstStyle/>
                    <a:p>
                      <a:pPr algn="l"/>
                      <a:endParaRPr lang="en-GB" sz="1200" dirty="0"/>
                    </a:p>
                  </a:txBody>
                  <a:tcPr anchor="ctr"/>
                </a:tc>
                <a:tc hMerge="1">
                  <a:txBody>
                    <a:bodyPr/>
                    <a:lstStyle/>
                    <a:p>
                      <a:pPr algn="l"/>
                      <a:endParaRPr lang="en-GB" sz="1200" dirty="0"/>
                    </a:p>
                  </a:txBody>
                  <a:tcPr anchor="ctr"/>
                </a:tc>
                <a:extLst>
                  <a:ext uri="{0D108BD9-81ED-4DB2-BD59-A6C34878D82A}">
                    <a16:rowId xmlns:a16="http://schemas.microsoft.com/office/drawing/2014/main" val="10018"/>
                  </a:ext>
                </a:extLst>
              </a:tr>
            </a:tbl>
          </a:graphicData>
        </a:graphic>
      </p:graphicFrame>
      <p:sp>
        <p:nvSpPr>
          <p:cNvPr id="2" name="TextBox 1"/>
          <p:cNvSpPr txBox="1"/>
          <p:nvPr/>
        </p:nvSpPr>
        <p:spPr>
          <a:xfrm>
            <a:off x="3284" y="9144000"/>
            <a:ext cx="6854716" cy="830997"/>
          </a:xfrm>
          <a:prstGeom prst="rect">
            <a:avLst/>
          </a:prstGeom>
          <a:noFill/>
        </p:spPr>
        <p:txBody>
          <a:bodyPr wrap="square" rtlCol="0">
            <a:spAutoFit/>
          </a:bodyPr>
          <a:lstStyle/>
          <a:p>
            <a:pPr>
              <a:lnSpc>
                <a:spcPct val="200000"/>
              </a:lnSpc>
            </a:pPr>
            <a:r>
              <a:rPr lang="en-US" sz="1200" b="1" dirty="0">
                <a:solidFill>
                  <a:srgbClr val="FF0000"/>
                </a:solidFill>
              </a:rPr>
              <a:t>Parent/carer signature:____________________________________________________</a:t>
            </a:r>
          </a:p>
          <a:p>
            <a:pPr>
              <a:lnSpc>
                <a:spcPct val="200000"/>
              </a:lnSpc>
            </a:pPr>
            <a:r>
              <a:rPr lang="en-US" sz="1200" b="1" dirty="0">
                <a:solidFill>
                  <a:srgbClr val="FF0000"/>
                </a:solidFill>
              </a:rPr>
              <a:t>Agreement date:__________________________________________________________</a:t>
            </a:r>
            <a:endParaRPr lang="en-GB" sz="1200" b="1" dirty="0">
              <a:solidFill>
                <a:srgbClr val="FF0000"/>
              </a:solidFill>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47900" y="304977"/>
            <a:ext cx="2362200" cy="464792"/>
          </a:xfrm>
          <a:prstGeom prst="rect">
            <a:avLst/>
          </a:prstGeom>
        </p:spPr>
      </p:pic>
    </p:spTree>
    <p:extLst>
      <p:ext uri="{BB962C8B-B14F-4D97-AF65-F5344CB8AC3E}">
        <p14:creationId xmlns:p14="http://schemas.microsoft.com/office/powerpoint/2010/main" val="10823514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2" descr="C:\Users\Andrew\Dropbox\Business Folder\Stationery\Logo Treetops\Trees logo orange large cmyk.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84" y="0"/>
            <a:ext cx="1266692" cy="1233926"/>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7" name="Table 6"/>
          <p:cNvGraphicFramePr>
            <a:graphicFrameLocks noGrp="1"/>
          </p:cNvGraphicFramePr>
          <p:nvPr>
            <p:extLst>
              <p:ext uri="{D42A27DB-BD31-4B8C-83A1-F6EECF244321}">
                <p14:modId xmlns:p14="http://schemas.microsoft.com/office/powerpoint/2010/main" val="459252554"/>
              </p:ext>
            </p:extLst>
          </p:nvPr>
        </p:nvGraphicFramePr>
        <p:xfrm>
          <a:off x="0" y="1143000"/>
          <a:ext cx="6829301" cy="548640"/>
        </p:xfrm>
        <a:graphic>
          <a:graphicData uri="http://schemas.openxmlformats.org/drawingml/2006/table">
            <a:tbl>
              <a:tblPr firstRow="1" bandRow="1">
                <a:tableStyleId>{5940675A-B579-460E-94D1-54222C63F5DA}</a:tableStyleId>
              </a:tblPr>
              <a:tblGrid>
                <a:gridCol w="2123294">
                  <a:extLst>
                    <a:ext uri="{9D8B030D-6E8A-4147-A177-3AD203B41FA5}">
                      <a16:colId xmlns:a16="http://schemas.microsoft.com/office/drawing/2014/main" val="20000"/>
                    </a:ext>
                  </a:extLst>
                </a:gridCol>
                <a:gridCol w="4706007">
                  <a:extLst>
                    <a:ext uri="{9D8B030D-6E8A-4147-A177-3AD203B41FA5}">
                      <a16:colId xmlns:a16="http://schemas.microsoft.com/office/drawing/2014/main" val="20001"/>
                    </a:ext>
                  </a:extLst>
                </a:gridCol>
              </a:tblGrid>
              <a:tr h="228600">
                <a:tc>
                  <a:txBody>
                    <a:bodyPr/>
                    <a:lstStyle/>
                    <a:p>
                      <a:r>
                        <a:rPr lang="en-US" sz="1200" baseline="0" dirty="0"/>
                        <a:t>Child’s full n</a:t>
                      </a:r>
                      <a:r>
                        <a:rPr lang="en-US" sz="1200" dirty="0"/>
                        <a:t>ame</a:t>
                      </a:r>
                      <a:endParaRPr lang="en-GB" sz="1200" dirty="0"/>
                    </a:p>
                  </a:txBody>
                  <a:tcPr/>
                </a:tc>
                <a:tc>
                  <a:txBody>
                    <a:bodyPr/>
                    <a:lstStyle/>
                    <a:p>
                      <a:endParaRPr lang="en-GB" sz="1200" dirty="0"/>
                    </a:p>
                  </a:txBody>
                  <a:tcPr/>
                </a:tc>
                <a:extLst>
                  <a:ext uri="{0D108BD9-81ED-4DB2-BD59-A6C34878D82A}">
                    <a16:rowId xmlns:a16="http://schemas.microsoft.com/office/drawing/2014/main" val="10000"/>
                  </a:ext>
                </a:extLst>
              </a:tr>
              <a:tr h="259080">
                <a:tc>
                  <a:txBody>
                    <a:bodyPr/>
                    <a:lstStyle/>
                    <a:p>
                      <a:r>
                        <a:rPr lang="en-US" sz="1200" dirty="0"/>
                        <a:t>Dat</a:t>
                      </a:r>
                      <a:r>
                        <a:rPr lang="en-US" sz="1200" baseline="0" dirty="0"/>
                        <a:t>e of birth</a:t>
                      </a:r>
                      <a:endParaRPr lang="en-GB" sz="1200" dirty="0"/>
                    </a:p>
                  </a:txBody>
                  <a:tcPr/>
                </a:tc>
                <a:tc>
                  <a:txBody>
                    <a:bodyPr/>
                    <a:lstStyle/>
                    <a:p>
                      <a:endParaRPr lang="en-GB" sz="1200" dirty="0"/>
                    </a:p>
                  </a:txBody>
                  <a:tcPr/>
                </a:tc>
                <a:extLst>
                  <a:ext uri="{0D108BD9-81ED-4DB2-BD59-A6C34878D82A}">
                    <a16:rowId xmlns:a16="http://schemas.microsoft.com/office/drawing/2014/main" val="10001"/>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3401275169"/>
              </p:ext>
            </p:extLst>
          </p:nvPr>
        </p:nvGraphicFramePr>
        <p:xfrm>
          <a:off x="38100" y="2819400"/>
          <a:ext cx="6781800" cy="5209401"/>
        </p:xfrm>
        <a:graphic>
          <a:graphicData uri="http://schemas.openxmlformats.org/drawingml/2006/table">
            <a:tbl>
              <a:tblPr firstRow="1" bandRow="1">
                <a:tableStyleId>{5940675A-B579-460E-94D1-54222C63F5DA}</a:tableStyleId>
              </a:tblPr>
              <a:tblGrid>
                <a:gridCol w="2209800">
                  <a:extLst>
                    <a:ext uri="{9D8B030D-6E8A-4147-A177-3AD203B41FA5}">
                      <a16:colId xmlns:a16="http://schemas.microsoft.com/office/drawing/2014/main" val="20000"/>
                    </a:ext>
                  </a:extLst>
                </a:gridCol>
                <a:gridCol w="2286000">
                  <a:extLst>
                    <a:ext uri="{9D8B030D-6E8A-4147-A177-3AD203B41FA5}">
                      <a16:colId xmlns:a16="http://schemas.microsoft.com/office/drawing/2014/main" val="20001"/>
                    </a:ext>
                  </a:extLst>
                </a:gridCol>
                <a:gridCol w="2286000">
                  <a:extLst>
                    <a:ext uri="{9D8B030D-6E8A-4147-A177-3AD203B41FA5}">
                      <a16:colId xmlns:a16="http://schemas.microsoft.com/office/drawing/2014/main" val="20002"/>
                    </a:ext>
                  </a:extLst>
                </a:gridCol>
              </a:tblGrid>
              <a:tr h="307479">
                <a:tc>
                  <a:txBody>
                    <a:bodyPr/>
                    <a:lstStyle/>
                    <a:p>
                      <a:pPr algn="ctr"/>
                      <a:r>
                        <a:rPr lang="en-US" sz="1200" b="0" dirty="0"/>
                        <a:t>Name</a:t>
                      </a:r>
                      <a:r>
                        <a:rPr lang="en-US" sz="1200" b="0" baseline="0" dirty="0"/>
                        <a:t> of person authorised to collect</a:t>
                      </a:r>
                      <a:endParaRPr lang="en-GB" sz="1200" b="0" dirty="0"/>
                    </a:p>
                  </a:txBody>
                  <a:tcPr anchor="ctr"/>
                </a:tc>
                <a:tc>
                  <a:txBody>
                    <a:bodyPr/>
                    <a:lstStyle/>
                    <a:p>
                      <a:pPr algn="ctr"/>
                      <a:r>
                        <a:rPr lang="en-US" sz="1200" b="0" dirty="0"/>
                        <a:t>Relationship</a:t>
                      </a:r>
                      <a:r>
                        <a:rPr lang="en-US" sz="1200" b="0" baseline="0" dirty="0"/>
                        <a:t> to child</a:t>
                      </a:r>
                      <a:endParaRPr lang="en-GB" sz="1200" b="0" dirty="0"/>
                    </a:p>
                  </a:txBody>
                  <a:tcPr anchor="ctr"/>
                </a:tc>
                <a:tc>
                  <a:txBody>
                    <a:bodyPr/>
                    <a:lstStyle/>
                    <a:p>
                      <a:pPr algn="ctr"/>
                      <a:r>
                        <a:rPr lang="en-US" sz="1200" b="0" dirty="0"/>
                        <a:t>Physical</a:t>
                      </a:r>
                      <a:r>
                        <a:rPr lang="en-US" sz="1200" b="0" baseline="0" dirty="0"/>
                        <a:t> description of person – sex, height, hair </a:t>
                      </a:r>
                      <a:r>
                        <a:rPr lang="en-US" sz="1200" b="0" baseline="0" dirty="0" err="1"/>
                        <a:t>colour</a:t>
                      </a:r>
                      <a:r>
                        <a:rPr lang="en-US" sz="1200" b="0" baseline="0" dirty="0"/>
                        <a:t> </a:t>
                      </a:r>
                      <a:r>
                        <a:rPr lang="en-US" sz="1200" b="0" baseline="0"/>
                        <a:t>etc.</a:t>
                      </a:r>
                    </a:p>
                    <a:p>
                      <a:pPr algn="ctr"/>
                      <a:r>
                        <a:rPr lang="en-US" sz="1200" b="0" baseline="0"/>
                        <a:t>or </a:t>
                      </a:r>
                      <a:r>
                        <a:rPr lang="en-US" sz="1200" b="0" baseline="0" dirty="0"/>
                        <a:t>photo</a:t>
                      </a:r>
                      <a:endParaRPr lang="en-GB" sz="1200" b="0" dirty="0"/>
                    </a:p>
                  </a:txBody>
                  <a:tcPr anchor="ctr"/>
                </a:tc>
                <a:extLst>
                  <a:ext uri="{0D108BD9-81ED-4DB2-BD59-A6C34878D82A}">
                    <a16:rowId xmlns:a16="http://schemas.microsoft.com/office/drawing/2014/main" val="10000"/>
                  </a:ext>
                </a:extLst>
              </a:tr>
              <a:tr h="759321">
                <a:tc>
                  <a:txBody>
                    <a:bodyPr/>
                    <a:lstStyle/>
                    <a:p>
                      <a:endParaRPr lang="en-GB"/>
                    </a:p>
                  </a:txBody>
                  <a:tcPr/>
                </a:tc>
                <a:tc>
                  <a:txBody>
                    <a:bodyPr/>
                    <a:lstStyle/>
                    <a:p>
                      <a:endParaRPr lang="en-GB" sz="1200"/>
                    </a:p>
                  </a:txBody>
                  <a:tcPr/>
                </a:tc>
                <a:tc>
                  <a:txBody>
                    <a:bodyPr/>
                    <a:lstStyle/>
                    <a:p>
                      <a:endParaRPr lang="en-GB" sz="1200"/>
                    </a:p>
                  </a:txBody>
                  <a:tcPr/>
                </a:tc>
                <a:extLst>
                  <a:ext uri="{0D108BD9-81ED-4DB2-BD59-A6C34878D82A}">
                    <a16:rowId xmlns:a16="http://schemas.microsoft.com/office/drawing/2014/main" val="10001"/>
                  </a:ext>
                </a:extLst>
              </a:tr>
              <a:tr h="762000">
                <a:tc>
                  <a:txBody>
                    <a:bodyPr/>
                    <a:lstStyle/>
                    <a:p>
                      <a:endParaRPr lang="en-GB"/>
                    </a:p>
                  </a:txBody>
                  <a:tcPr/>
                </a:tc>
                <a:tc>
                  <a:txBody>
                    <a:bodyPr/>
                    <a:lstStyle/>
                    <a:p>
                      <a:endParaRPr lang="en-GB" sz="1200"/>
                    </a:p>
                  </a:txBody>
                  <a:tcPr/>
                </a:tc>
                <a:tc>
                  <a:txBody>
                    <a:bodyPr/>
                    <a:lstStyle/>
                    <a:p>
                      <a:endParaRPr lang="en-GB" sz="1200"/>
                    </a:p>
                  </a:txBody>
                  <a:tcPr/>
                </a:tc>
                <a:extLst>
                  <a:ext uri="{0D108BD9-81ED-4DB2-BD59-A6C34878D82A}">
                    <a16:rowId xmlns:a16="http://schemas.microsoft.com/office/drawing/2014/main" val="10002"/>
                  </a:ext>
                </a:extLst>
              </a:tr>
              <a:tr h="762000">
                <a:tc>
                  <a:txBody>
                    <a:bodyPr/>
                    <a:lstStyle/>
                    <a:p>
                      <a:endParaRPr lang="en-GB"/>
                    </a:p>
                  </a:txBody>
                  <a:tcPr/>
                </a:tc>
                <a:tc>
                  <a:txBody>
                    <a:bodyPr/>
                    <a:lstStyle/>
                    <a:p>
                      <a:endParaRPr lang="en-GB" sz="1200"/>
                    </a:p>
                  </a:txBody>
                  <a:tcPr/>
                </a:tc>
                <a:tc>
                  <a:txBody>
                    <a:bodyPr/>
                    <a:lstStyle/>
                    <a:p>
                      <a:endParaRPr lang="en-GB" sz="1200" dirty="0"/>
                    </a:p>
                  </a:txBody>
                  <a:tcPr/>
                </a:tc>
                <a:extLst>
                  <a:ext uri="{0D108BD9-81ED-4DB2-BD59-A6C34878D82A}">
                    <a16:rowId xmlns:a16="http://schemas.microsoft.com/office/drawing/2014/main" val="10003"/>
                  </a:ext>
                </a:extLst>
              </a:tr>
              <a:tr h="762000">
                <a:tc>
                  <a:txBody>
                    <a:bodyPr/>
                    <a:lstStyle/>
                    <a:p>
                      <a:endParaRPr lang="en-GB"/>
                    </a:p>
                  </a:txBody>
                  <a:tcPr/>
                </a:tc>
                <a:tc>
                  <a:txBody>
                    <a:bodyPr/>
                    <a:lstStyle/>
                    <a:p>
                      <a:endParaRPr lang="en-GB" sz="1200" dirty="0"/>
                    </a:p>
                  </a:txBody>
                  <a:tcPr/>
                </a:tc>
                <a:tc>
                  <a:txBody>
                    <a:bodyPr/>
                    <a:lstStyle/>
                    <a:p>
                      <a:endParaRPr lang="en-GB" sz="1200" dirty="0"/>
                    </a:p>
                  </a:txBody>
                  <a:tcPr/>
                </a:tc>
                <a:extLst>
                  <a:ext uri="{0D108BD9-81ED-4DB2-BD59-A6C34878D82A}">
                    <a16:rowId xmlns:a16="http://schemas.microsoft.com/office/drawing/2014/main" val="10004"/>
                  </a:ext>
                </a:extLst>
              </a:tr>
              <a:tr h="762000">
                <a:tc>
                  <a:txBody>
                    <a:bodyPr/>
                    <a:lstStyle/>
                    <a:p>
                      <a:endParaRPr lang="en-GB"/>
                    </a:p>
                  </a:txBody>
                  <a:tcPr/>
                </a:tc>
                <a:tc>
                  <a:txBody>
                    <a:bodyPr/>
                    <a:lstStyle/>
                    <a:p>
                      <a:endParaRPr lang="en-GB" sz="1200" dirty="0"/>
                    </a:p>
                  </a:txBody>
                  <a:tcPr/>
                </a:tc>
                <a:tc>
                  <a:txBody>
                    <a:bodyPr/>
                    <a:lstStyle/>
                    <a:p>
                      <a:endParaRPr lang="en-GB" sz="1200" dirty="0"/>
                    </a:p>
                  </a:txBody>
                  <a:tcPr/>
                </a:tc>
                <a:extLst>
                  <a:ext uri="{0D108BD9-81ED-4DB2-BD59-A6C34878D82A}">
                    <a16:rowId xmlns:a16="http://schemas.microsoft.com/office/drawing/2014/main" val="10005"/>
                  </a:ext>
                </a:extLst>
              </a:tr>
              <a:tr h="762000">
                <a:tc>
                  <a:txBody>
                    <a:bodyPr/>
                    <a:lstStyle/>
                    <a:p>
                      <a:endParaRPr lang="en-GB"/>
                    </a:p>
                  </a:txBody>
                  <a:tcPr/>
                </a:tc>
                <a:tc>
                  <a:txBody>
                    <a:bodyPr/>
                    <a:lstStyle/>
                    <a:p>
                      <a:endParaRPr lang="en-GB" sz="1200"/>
                    </a:p>
                  </a:txBody>
                  <a:tcPr/>
                </a:tc>
                <a:tc>
                  <a:txBody>
                    <a:bodyPr/>
                    <a:lstStyle/>
                    <a:p>
                      <a:endParaRPr lang="en-GB" sz="1200" dirty="0"/>
                    </a:p>
                  </a:txBody>
                  <a:tcPr/>
                </a:tc>
                <a:extLst>
                  <a:ext uri="{0D108BD9-81ED-4DB2-BD59-A6C34878D82A}">
                    <a16:rowId xmlns:a16="http://schemas.microsoft.com/office/drawing/2014/main" val="10006"/>
                  </a:ext>
                </a:extLst>
              </a:tr>
            </a:tbl>
          </a:graphicData>
        </a:graphic>
      </p:graphicFrame>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14500" y="112698"/>
            <a:ext cx="3668173" cy="917044"/>
          </a:xfrm>
          <a:prstGeom prst="rect">
            <a:avLst/>
          </a:prstGeom>
        </p:spPr>
      </p:pic>
      <p:sp>
        <p:nvSpPr>
          <p:cNvPr id="3" name="TextBox 2"/>
          <p:cNvSpPr txBox="1"/>
          <p:nvPr/>
        </p:nvSpPr>
        <p:spPr>
          <a:xfrm>
            <a:off x="11874" y="1981200"/>
            <a:ext cx="6858000" cy="523220"/>
          </a:xfrm>
          <a:prstGeom prst="rect">
            <a:avLst/>
          </a:prstGeom>
          <a:noFill/>
        </p:spPr>
        <p:txBody>
          <a:bodyPr wrap="square" rtlCol="0">
            <a:spAutoFit/>
          </a:bodyPr>
          <a:lstStyle/>
          <a:p>
            <a:pPr algn="ctr"/>
            <a:r>
              <a:rPr lang="en-US" sz="1400" dirty="0"/>
              <a:t>When completing the below, please ensure that you include the</a:t>
            </a:r>
          </a:p>
          <a:p>
            <a:pPr algn="ctr"/>
            <a:r>
              <a:rPr lang="en-US" sz="1400" b="1" dirty="0">
                <a:solidFill>
                  <a:srgbClr val="00B050"/>
                </a:solidFill>
              </a:rPr>
              <a:t>emergency contact </a:t>
            </a:r>
            <a:r>
              <a:rPr lang="en-US" sz="1400" dirty="0"/>
              <a:t>from your child record form</a:t>
            </a:r>
          </a:p>
        </p:txBody>
      </p:sp>
      <p:sp>
        <p:nvSpPr>
          <p:cNvPr id="8" name="TextBox 7"/>
          <p:cNvSpPr txBox="1"/>
          <p:nvPr/>
        </p:nvSpPr>
        <p:spPr>
          <a:xfrm>
            <a:off x="-9649" y="8305800"/>
            <a:ext cx="6858000" cy="1200329"/>
          </a:xfrm>
          <a:prstGeom prst="rect">
            <a:avLst/>
          </a:prstGeom>
          <a:noFill/>
        </p:spPr>
        <p:txBody>
          <a:bodyPr wrap="square" rtlCol="0">
            <a:spAutoFit/>
          </a:bodyPr>
          <a:lstStyle/>
          <a:p>
            <a:pPr algn="ctr"/>
            <a:r>
              <a:rPr lang="en-US" sz="1400" dirty="0"/>
              <a:t>Please choose a collection password for your child and write this in the space below</a:t>
            </a:r>
          </a:p>
          <a:p>
            <a:pPr algn="ctr"/>
            <a:endParaRPr lang="en-US" sz="1400" dirty="0"/>
          </a:p>
          <a:p>
            <a:pPr algn="ctr"/>
            <a:r>
              <a:rPr lang="en-US" sz="1400" b="1" dirty="0">
                <a:solidFill>
                  <a:srgbClr val="00B050"/>
                </a:solidFill>
              </a:rPr>
              <a:t>My collection password is ___________________________</a:t>
            </a:r>
          </a:p>
          <a:p>
            <a:pPr algn="ctr"/>
            <a:endParaRPr lang="en-GB" sz="1400" dirty="0"/>
          </a:p>
          <a:p>
            <a:pPr algn="ctr"/>
            <a:r>
              <a:rPr lang="en-GB" sz="1400" dirty="0"/>
              <a:t>Please ensure that all those authorised to collect your child know your password</a:t>
            </a:r>
            <a:endParaRPr lang="en-GB" sz="1600" dirty="0"/>
          </a:p>
        </p:txBody>
      </p:sp>
    </p:spTree>
    <p:extLst>
      <p:ext uri="{BB962C8B-B14F-4D97-AF65-F5344CB8AC3E}">
        <p14:creationId xmlns:p14="http://schemas.microsoft.com/office/powerpoint/2010/main" val="25599465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2" descr="C:\Users\Andrew\Dropbox\Business Folder\Stationery\Logo Treetops\Trees logo orange large cmyk.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84" y="0"/>
            <a:ext cx="1266692" cy="1233926"/>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7" name="Table 6"/>
          <p:cNvGraphicFramePr>
            <a:graphicFrameLocks noGrp="1"/>
          </p:cNvGraphicFramePr>
          <p:nvPr/>
        </p:nvGraphicFramePr>
        <p:xfrm>
          <a:off x="0" y="1143000"/>
          <a:ext cx="6829301" cy="548640"/>
        </p:xfrm>
        <a:graphic>
          <a:graphicData uri="http://schemas.openxmlformats.org/drawingml/2006/table">
            <a:tbl>
              <a:tblPr firstRow="1" bandRow="1">
                <a:tableStyleId>{5940675A-B579-460E-94D1-54222C63F5DA}</a:tableStyleId>
              </a:tblPr>
              <a:tblGrid>
                <a:gridCol w="2123294">
                  <a:extLst>
                    <a:ext uri="{9D8B030D-6E8A-4147-A177-3AD203B41FA5}">
                      <a16:colId xmlns:a16="http://schemas.microsoft.com/office/drawing/2014/main" val="20000"/>
                    </a:ext>
                  </a:extLst>
                </a:gridCol>
                <a:gridCol w="4706007">
                  <a:extLst>
                    <a:ext uri="{9D8B030D-6E8A-4147-A177-3AD203B41FA5}">
                      <a16:colId xmlns:a16="http://schemas.microsoft.com/office/drawing/2014/main" val="20001"/>
                    </a:ext>
                  </a:extLst>
                </a:gridCol>
              </a:tblGrid>
              <a:tr h="228600">
                <a:tc>
                  <a:txBody>
                    <a:bodyPr/>
                    <a:lstStyle/>
                    <a:p>
                      <a:r>
                        <a:rPr lang="en-US" sz="1200" baseline="0" dirty="0"/>
                        <a:t>Child’s full n</a:t>
                      </a:r>
                      <a:r>
                        <a:rPr lang="en-US" sz="1200" dirty="0"/>
                        <a:t>ame</a:t>
                      </a:r>
                      <a:endParaRPr lang="en-GB" sz="1200" dirty="0"/>
                    </a:p>
                  </a:txBody>
                  <a:tcPr/>
                </a:tc>
                <a:tc>
                  <a:txBody>
                    <a:bodyPr/>
                    <a:lstStyle/>
                    <a:p>
                      <a:endParaRPr lang="en-GB" sz="1200" dirty="0"/>
                    </a:p>
                  </a:txBody>
                  <a:tcPr/>
                </a:tc>
                <a:extLst>
                  <a:ext uri="{0D108BD9-81ED-4DB2-BD59-A6C34878D82A}">
                    <a16:rowId xmlns:a16="http://schemas.microsoft.com/office/drawing/2014/main" val="10000"/>
                  </a:ext>
                </a:extLst>
              </a:tr>
              <a:tr h="259080">
                <a:tc>
                  <a:txBody>
                    <a:bodyPr/>
                    <a:lstStyle/>
                    <a:p>
                      <a:r>
                        <a:rPr lang="en-US" sz="1200" dirty="0"/>
                        <a:t>Dat</a:t>
                      </a:r>
                      <a:r>
                        <a:rPr lang="en-US" sz="1200" baseline="0" dirty="0"/>
                        <a:t>e of birth</a:t>
                      </a:r>
                      <a:endParaRPr lang="en-GB" sz="1200" dirty="0"/>
                    </a:p>
                  </a:txBody>
                  <a:tcPr/>
                </a:tc>
                <a:tc>
                  <a:txBody>
                    <a:bodyPr/>
                    <a:lstStyle/>
                    <a:p>
                      <a:endParaRPr lang="en-GB" sz="1200" dirty="0"/>
                    </a:p>
                  </a:txBody>
                  <a:tcPr/>
                </a:tc>
                <a:extLst>
                  <a:ext uri="{0D108BD9-81ED-4DB2-BD59-A6C34878D82A}">
                    <a16:rowId xmlns:a16="http://schemas.microsoft.com/office/drawing/2014/main" val="10001"/>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3557643734"/>
              </p:ext>
            </p:extLst>
          </p:nvPr>
        </p:nvGraphicFramePr>
        <p:xfrm>
          <a:off x="11874" y="2376926"/>
          <a:ext cx="6781800" cy="2720090"/>
        </p:xfrm>
        <a:graphic>
          <a:graphicData uri="http://schemas.openxmlformats.org/drawingml/2006/table">
            <a:tbl>
              <a:tblPr firstRow="1" bandRow="1">
                <a:tableStyleId>{5940675A-B579-460E-94D1-54222C63F5DA}</a:tableStyleId>
              </a:tblPr>
              <a:tblGrid>
                <a:gridCol w="2236114">
                  <a:extLst>
                    <a:ext uri="{9D8B030D-6E8A-4147-A177-3AD203B41FA5}">
                      <a16:colId xmlns:a16="http://schemas.microsoft.com/office/drawing/2014/main" val="20000"/>
                    </a:ext>
                  </a:extLst>
                </a:gridCol>
                <a:gridCol w="2272843">
                  <a:extLst>
                    <a:ext uri="{9D8B030D-6E8A-4147-A177-3AD203B41FA5}">
                      <a16:colId xmlns:a16="http://schemas.microsoft.com/office/drawing/2014/main" val="20001"/>
                    </a:ext>
                  </a:extLst>
                </a:gridCol>
                <a:gridCol w="2272843">
                  <a:extLst>
                    <a:ext uri="{9D8B030D-6E8A-4147-A177-3AD203B41FA5}">
                      <a16:colId xmlns:a16="http://schemas.microsoft.com/office/drawing/2014/main" val="20002"/>
                    </a:ext>
                  </a:extLst>
                </a:gridCol>
              </a:tblGrid>
              <a:tr h="307479">
                <a:tc>
                  <a:txBody>
                    <a:bodyPr/>
                    <a:lstStyle/>
                    <a:p>
                      <a:pPr algn="ctr"/>
                      <a:r>
                        <a:rPr lang="en-US" sz="1200" b="1" dirty="0"/>
                        <a:t>Item</a:t>
                      </a:r>
                      <a:endParaRPr lang="en-GB" sz="1200" b="1" dirty="0"/>
                    </a:p>
                  </a:txBody>
                  <a:tcPr anchor="ctr"/>
                </a:tc>
                <a:tc>
                  <a:txBody>
                    <a:bodyPr/>
                    <a:lstStyle/>
                    <a:p>
                      <a:pPr algn="ctr"/>
                      <a:r>
                        <a:rPr lang="en-US" sz="1200" b="1" dirty="0"/>
                        <a:t>Size (3-4 or 5-6)</a:t>
                      </a:r>
                      <a:endParaRPr lang="en-GB" sz="1200" b="1" dirty="0"/>
                    </a:p>
                  </a:txBody>
                  <a:tcPr anchor="ctr"/>
                </a:tc>
                <a:tc>
                  <a:txBody>
                    <a:bodyPr/>
                    <a:lstStyle/>
                    <a:p>
                      <a:pPr algn="ctr"/>
                      <a:r>
                        <a:rPr lang="en-US" sz="1200" b="1" dirty="0"/>
                        <a:t>How many?</a:t>
                      </a:r>
                      <a:endParaRPr lang="en-GB" sz="1200" b="1" dirty="0"/>
                    </a:p>
                  </a:txBody>
                  <a:tcPr anchor="ctr"/>
                </a:tc>
                <a:extLst>
                  <a:ext uri="{0D108BD9-81ED-4DB2-BD59-A6C34878D82A}">
                    <a16:rowId xmlns:a16="http://schemas.microsoft.com/office/drawing/2014/main" val="10000"/>
                  </a:ext>
                </a:extLst>
              </a:tr>
              <a:tr h="529977">
                <a:tc>
                  <a:txBody>
                    <a:bodyPr/>
                    <a:lstStyle/>
                    <a:p>
                      <a:pPr algn="ctr"/>
                      <a:r>
                        <a:rPr lang="en-GB" sz="1400" dirty="0"/>
                        <a:t>T – shirts (£7.50)</a:t>
                      </a:r>
                    </a:p>
                  </a:txBody>
                  <a:tcPr anchor="ctr"/>
                </a:tc>
                <a:tc>
                  <a:txBody>
                    <a:bodyPr/>
                    <a:lstStyle/>
                    <a:p>
                      <a:endParaRPr lang="en-GB" sz="1200" dirty="0"/>
                    </a:p>
                  </a:txBody>
                  <a:tcPr/>
                </a:tc>
                <a:tc>
                  <a:txBody>
                    <a:bodyPr/>
                    <a:lstStyle/>
                    <a:p>
                      <a:endParaRPr lang="en-GB" sz="1200" dirty="0"/>
                    </a:p>
                  </a:txBody>
                  <a:tcPr/>
                </a:tc>
                <a:extLst>
                  <a:ext uri="{0D108BD9-81ED-4DB2-BD59-A6C34878D82A}">
                    <a16:rowId xmlns:a16="http://schemas.microsoft.com/office/drawing/2014/main" val="10001"/>
                  </a:ext>
                </a:extLst>
              </a:tr>
              <a:tr h="576064">
                <a:tc>
                  <a:txBody>
                    <a:bodyPr/>
                    <a:lstStyle/>
                    <a:p>
                      <a:pPr algn="ctr"/>
                      <a:r>
                        <a:rPr lang="en-GB" sz="1400" dirty="0"/>
                        <a:t>Jumpers (£10.00)</a:t>
                      </a:r>
                    </a:p>
                  </a:txBody>
                  <a:tcPr anchor="ctr"/>
                </a:tc>
                <a:tc>
                  <a:txBody>
                    <a:bodyPr/>
                    <a:lstStyle/>
                    <a:p>
                      <a:endParaRPr lang="en-GB" sz="1200"/>
                    </a:p>
                  </a:txBody>
                  <a:tcPr/>
                </a:tc>
                <a:tc>
                  <a:txBody>
                    <a:bodyPr/>
                    <a:lstStyle/>
                    <a:p>
                      <a:endParaRPr lang="en-GB" sz="1200"/>
                    </a:p>
                  </a:txBody>
                  <a:tcPr/>
                </a:tc>
                <a:extLst>
                  <a:ext uri="{0D108BD9-81ED-4DB2-BD59-A6C34878D82A}">
                    <a16:rowId xmlns:a16="http://schemas.microsoft.com/office/drawing/2014/main" val="10002"/>
                  </a:ext>
                </a:extLst>
              </a:tr>
              <a:tr h="576064">
                <a:tc>
                  <a:txBody>
                    <a:bodyPr/>
                    <a:lstStyle/>
                    <a:p>
                      <a:pPr algn="ctr"/>
                      <a:r>
                        <a:rPr lang="en-GB" sz="1400" dirty="0" err="1"/>
                        <a:t>Racksack</a:t>
                      </a:r>
                      <a:r>
                        <a:rPr lang="en-GB" sz="1400" dirty="0"/>
                        <a:t> (£15.00</a:t>
                      </a:r>
                    </a:p>
                  </a:txBody>
                  <a:tcPr anchor="ctr"/>
                </a:tc>
                <a:tc>
                  <a:txBody>
                    <a:bodyPr/>
                    <a:lstStyle/>
                    <a:p>
                      <a:pPr algn="ctr"/>
                      <a:r>
                        <a:rPr lang="en-GB" sz="1200" dirty="0"/>
                        <a:t>One size fits all</a:t>
                      </a:r>
                    </a:p>
                  </a:txBody>
                  <a:tcPr anchor="ctr"/>
                </a:tc>
                <a:tc>
                  <a:txBody>
                    <a:bodyPr/>
                    <a:lstStyle/>
                    <a:p>
                      <a:endParaRPr lang="en-GB" sz="1200" dirty="0"/>
                    </a:p>
                  </a:txBody>
                  <a:tcPr/>
                </a:tc>
                <a:extLst>
                  <a:ext uri="{0D108BD9-81ED-4DB2-BD59-A6C34878D82A}">
                    <a16:rowId xmlns:a16="http://schemas.microsoft.com/office/drawing/2014/main" val="10003"/>
                  </a:ext>
                </a:extLst>
              </a:tr>
              <a:tr h="730506">
                <a:tc>
                  <a:txBody>
                    <a:bodyPr/>
                    <a:lstStyle/>
                    <a:p>
                      <a:pPr algn="ctr"/>
                      <a:r>
                        <a:rPr lang="en-GB" sz="1400" dirty="0"/>
                        <a:t>Hat – Cap style (£10.00)</a:t>
                      </a:r>
                    </a:p>
                  </a:txBody>
                  <a:tcPr anchor="ctr"/>
                </a:tc>
                <a:tc>
                  <a:txBody>
                    <a:bodyPr/>
                    <a:lstStyle/>
                    <a:p>
                      <a:pPr algn="ctr"/>
                      <a:r>
                        <a:rPr lang="en-GB" sz="1200" dirty="0"/>
                        <a:t>One size fits all</a:t>
                      </a:r>
                    </a:p>
                  </a:txBody>
                  <a:tcPr anchor="ctr"/>
                </a:tc>
                <a:tc>
                  <a:txBody>
                    <a:bodyPr/>
                    <a:lstStyle/>
                    <a:p>
                      <a:endParaRPr lang="en-GB" sz="1200" dirty="0"/>
                    </a:p>
                  </a:txBody>
                  <a:tcPr/>
                </a:tc>
                <a:extLst>
                  <a:ext uri="{0D108BD9-81ED-4DB2-BD59-A6C34878D82A}">
                    <a16:rowId xmlns:a16="http://schemas.microsoft.com/office/drawing/2014/main" val="10004"/>
                  </a:ext>
                </a:extLst>
              </a:tr>
            </a:tbl>
          </a:graphicData>
        </a:graphic>
      </p:graphicFrame>
      <p:sp>
        <p:nvSpPr>
          <p:cNvPr id="3" name="TextBox 2"/>
          <p:cNvSpPr txBox="1"/>
          <p:nvPr/>
        </p:nvSpPr>
        <p:spPr>
          <a:xfrm>
            <a:off x="11874" y="1847688"/>
            <a:ext cx="6858000" cy="307777"/>
          </a:xfrm>
          <a:prstGeom prst="rect">
            <a:avLst/>
          </a:prstGeom>
          <a:noFill/>
        </p:spPr>
        <p:txBody>
          <a:bodyPr wrap="square" rtlCol="0">
            <a:spAutoFit/>
          </a:bodyPr>
          <a:lstStyle/>
          <a:p>
            <a:pPr algn="ctr"/>
            <a:r>
              <a:rPr lang="en-US" sz="1400" dirty="0"/>
              <a:t>Please complete the below form if you wish to pre order your uniform. </a:t>
            </a:r>
          </a:p>
        </p:txBody>
      </p:sp>
      <p:sp>
        <p:nvSpPr>
          <p:cNvPr id="8" name="TextBox 7"/>
          <p:cNvSpPr txBox="1"/>
          <p:nvPr/>
        </p:nvSpPr>
        <p:spPr>
          <a:xfrm>
            <a:off x="-58624" y="5241032"/>
            <a:ext cx="6858000" cy="1600438"/>
          </a:xfrm>
          <a:prstGeom prst="rect">
            <a:avLst/>
          </a:prstGeom>
          <a:noFill/>
        </p:spPr>
        <p:txBody>
          <a:bodyPr wrap="square" rtlCol="0">
            <a:spAutoFit/>
          </a:bodyPr>
          <a:lstStyle/>
          <a:p>
            <a:pPr algn="ctr"/>
            <a:r>
              <a:rPr lang="en-US" sz="1400" dirty="0"/>
              <a:t>Once we have received your Uniform Order Form we will get this bundled up for you, we will contact you when its ready to collect from the Nursery – You may pay cash on collection</a:t>
            </a:r>
          </a:p>
          <a:p>
            <a:pPr algn="ctr"/>
            <a:endParaRPr lang="en-US" sz="1400" dirty="0"/>
          </a:p>
          <a:p>
            <a:pPr algn="ctr"/>
            <a:r>
              <a:rPr lang="en-US" sz="1400" dirty="0"/>
              <a:t>If you wish to see what the above items look like then please visit our website www.treetopsnursery.org</a:t>
            </a:r>
          </a:p>
          <a:p>
            <a:pPr algn="ctr"/>
            <a:endParaRPr lang="en-US" sz="1400" dirty="0"/>
          </a:p>
          <a:p>
            <a:pPr algn="ctr"/>
            <a:endParaRPr lang="en-GB" sz="1400" dirty="0"/>
          </a:p>
        </p:txBody>
      </p:sp>
      <p:sp>
        <p:nvSpPr>
          <p:cNvPr id="5" name="TextBox 4">
            <a:extLst>
              <a:ext uri="{FF2B5EF4-FFF2-40B4-BE49-F238E27FC236}">
                <a16:creationId xmlns:a16="http://schemas.microsoft.com/office/drawing/2014/main" id="{DFEB858C-DDE4-4A17-BD36-A29255A2254C}"/>
              </a:ext>
            </a:extLst>
          </p:cNvPr>
          <p:cNvSpPr txBox="1"/>
          <p:nvPr/>
        </p:nvSpPr>
        <p:spPr>
          <a:xfrm>
            <a:off x="1556792" y="371398"/>
            <a:ext cx="3960440" cy="461665"/>
          </a:xfrm>
          <a:prstGeom prst="rect">
            <a:avLst/>
          </a:prstGeom>
          <a:noFill/>
        </p:spPr>
        <p:txBody>
          <a:bodyPr wrap="square" rtlCol="0">
            <a:spAutoFit/>
          </a:bodyPr>
          <a:lstStyle/>
          <a:p>
            <a:pPr algn="ctr"/>
            <a:r>
              <a:rPr lang="en-GB" sz="2400" b="1" dirty="0">
                <a:latin typeface="Comic Sans MS" panose="030F0702030302020204" pitchFamily="66" charset="0"/>
                <a:ea typeface="Gochi Hand" pitchFamily="2" charset="0"/>
              </a:rPr>
              <a:t>Uniform Order Form</a:t>
            </a:r>
          </a:p>
        </p:txBody>
      </p:sp>
    </p:spTree>
    <p:extLst>
      <p:ext uri="{BB962C8B-B14F-4D97-AF65-F5344CB8AC3E}">
        <p14:creationId xmlns:p14="http://schemas.microsoft.com/office/powerpoint/2010/main" val="4812272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20700</TotalTime>
  <Words>2112</Words>
  <Application>Microsoft Office PowerPoint</Application>
  <PresentationFormat>A4 Paper (210x297 mm)</PresentationFormat>
  <Paragraphs>229</Paragraphs>
  <Slides>7</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Comic Sans MS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Andrew</dc:creator>
  <cp:lastModifiedBy>Andrew Woodcock</cp:lastModifiedBy>
  <cp:revision>273</cp:revision>
  <cp:lastPrinted>2020-01-07T12:12:51Z</cp:lastPrinted>
  <dcterms:created xsi:type="dcterms:W3CDTF">2014-08-27T09:32:02Z</dcterms:created>
  <dcterms:modified xsi:type="dcterms:W3CDTF">2021-06-15T20:17:53Z</dcterms:modified>
</cp:coreProperties>
</file>